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68" r:id="rId36"/>
    <p:sldId id="29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2851047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EABD249-A820-4F61-AB98-99FB088FC540}" type="datetimeFigureOut">
              <a:rPr lang="en-US" smtClean="0"/>
              <a:t>8/7/2020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1939677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112937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487971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2117804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281245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3698809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13359236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2562362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176382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2502297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EABD249-A820-4F61-AB98-99FB088FC540}" type="datetimeFigureOut">
              <a:rPr lang="en-US" smtClean="0"/>
              <a:t>8/7/2020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3991932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EABD249-A820-4F61-AB98-99FB088FC540}" type="datetimeFigureOut">
              <a:rPr lang="en-US" smtClean="0"/>
              <a:t>8/7/2020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2811075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2350786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1659852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8EABD249-A820-4F61-AB98-99FB088FC540}" type="datetimeFigureOut">
              <a:rPr lang="en-US" smtClean="0"/>
              <a:t>8/7/2020</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1988923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8EABD249-A820-4F61-AB98-99FB088FC540}" type="datetimeFigureOut">
              <a:rPr lang="en-US" smtClean="0"/>
              <a:t>8/7/2020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BD2252-DB09-48C5-A1F0-59A6481D33FF}" type="slidenum">
              <a:rPr lang="en-US" smtClean="0"/>
              <a:t>‹#›</a:t>
            </a:fld>
            <a:endParaRPr lang="en-US"/>
          </a:p>
        </p:txBody>
      </p:sp>
    </p:spTree>
    <p:extLst>
      <p:ext uri="{BB962C8B-B14F-4D97-AF65-F5344CB8AC3E}">
        <p14:creationId xmlns:p14="http://schemas.microsoft.com/office/powerpoint/2010/main" val="374488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EABD249-A820-4F61-AB98-99FB088FC540}" type="datetimeFigureOut">
              <a:rPr lang="en-US" smtClean="0"/>
              <a:t>8/7/2020</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09BD2252-DB09-48C5-A1F0-59A6481D33FF}" type="slidenum">
              <a:rPr lang="en-US" smtClean="0"/>
              <a:t>‹#›</a:t>
            </a:fld>
            <a:endParaRPr lang="en-US"/>
          </a:p>
        </p:txBody>
      </p:sp>
    </p:spTree>
    <p:extLst>
      <p:ext uri="{BB962C8B-B14F-4D97-AF65-F5344CB8AC3E}">
        <p14:creationId xmlns:p14="http://schemas.microsoft.com/office/powerpoint/2010/main" val="3336120433"/>
      </p:ext>
    </p:extLst>
  </p:cSld>
  <p:clrMap bg1="dk1" tx1="lt1" bg2="dk2" tx2="lt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 id="2147483851"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1668"/>
            <a:ext cx="9895118" cy="4636394"/>
          </a:xfrm>
        </p:spPr>
        <p:txBody>
          <a:bodyPr>
            <a:normAutofit/>
          </a:bodyPr>
          <a:lstStyle/>
          <a:p>
            <a:pPr marL="0" marR="0">
              <a:lnSpc>
                <a:spcPct val="107000"/>
              </a:lnSpc>
              <a:spcBef>
                <a:spcPts val="1400"/>
              </a:spcBef>
              <a:spcAft>
                <a:spcPts val="700"/>
              </a:spcAft>
            </a:pPr>
            <a:r>
              <a:rPr lang="en-GB" b="1" kern="0" dirty="0">
                <a:solidFill>
                  <a:srgbClr val="000000"/>
                </a:solidFill>
                <a:latin typeface="Arial Narrow" panose="020B0606020202030204" pitchFamily="34" charset="0"/>
                <a:ea typeface="Times New Roman" panose="02020603050405020304" pitchFamily="18" charset="0"/>
                <a:cs typeface="Times New Roman" panose="02020603050405020304" pitchFamily="18" charset="0"/>
              </a:rPr>
              <a:t>Sunscreens And </a:t>
            </a:r>
            <a:r>
              <a:rPr lang="en-GB" b="1" kern="0" dirty="0" err="1" smtClean="0">
                <a:solidFill>
                  <a:srgbClr val="000000"/>
                </a:solidFill>
                <a:latin typeface="Arial Narrow" panose="020B0606020202030204" pitchFamily="34" charset="0"/>
                <a:ea typeface="Times New Roman" panose="02020603050405020304" pitchFamily="18" charset="0"/>
                <a:cs typeface="Times New Roman" panose="02020603050405020304" pitchFamily="18" charset="0"/>
              </a:rPr>
              <a:t>Photoprotection</a:t>
            </a:r>
            <a:r>
              <a:rPr lang="en-GB" b="1" kern="0" dirty="0" smtClean="0">
                <a:solidFill>
                  <a:srgbClr val="000000"/>
                </a:solidFill>
                <a:latin typeface="Arial Narrow" panose="020B0606020202030204" pitchFamily="34" charset="0"/>
                <a:ea typeface="Times New Roman" panose="02020603050405020304" pitchFamily="18" charset="0"/>
                <a:cs typeface="Times New Roman" panose="02020603050405020304" pitchFamily="18" charset="0"/>
              </a:rPr>
              <a:t/>
            </a:r>
            <a:br>
              <a:rPr lang="en-GB" b="1" kern="0" dirty="0" smtClean="0">
                <a:solidFill>
                  <a:srgbClr val="000000"/>
                </a:solidFill>
                <a:latin typeface="Arial Narrow" panose="020B0606020202030204" pitchFamily="34" charset="0"/>
                <a:ea typeface="Times New Roman" panose="02020603050405020304" pitchFamily="18" charset="0"/>
                <a:cs typeface="Times New Roman" panose="02020603050405020304" pitchFamily="18" charset="0"/>
              </a:rPr>
            </a:br>
            <a:r>
              <a:rPr lang="en-US" sz="4400" b="1" kern="0" dirty="0">
                <a:solidFill>
                  <a:srgbClr val="2F5496"/>
                </a:solidFill>
                <a:latin typeface="Calibri Light" panose="020F0302020204030204" pitchFamily="34" charset="0"/>
                <a:ea typeface="Times New Roman" panose="02020603050405020304" pitchFamily="18" charset="0"/>
                <a:cs typeface="Times New Roman" panose="02020603050405020304" pitchFamily="18" charset="0"/>
              </a:rPr>
              <a:t/>
            </a:r>
            <a:br>
              <a:rPr lang="en-US" sz="4400" b="1" kern="0" dirty="0">
                <a:solidFill>
                  <a:srgbClr val="2F5496"/>
                </a:solidFill>
                <a:latin typeface="Calibri Light" panose="020F0302020204030204" pitchFamily="34" charset="0"/>
                <a:ea typeface="Times New Roman" panose="02020603050405020304" pitchFamily="18" charset="0"/>
                <a:cs typeface="Times New Roman" panose="02020603050405020304" pitchFamily="18" charset="0"/>
              </a:rPr>
            </a:br>
            <a:endParaRPr lang="en-US" dirty="0"/>
          </a:p>
        </p:txBody>
      </p:sp>
      <p:sp>
        <p:nvSpPr>
          <p:cNvPr id="3" name="Subtitle 2"/>
          <p:cNvSpPr>
            <a:spLocks noGrp="1"/>
          </p:cNvSpPr>
          <p:nvPr>
            <p:ph type="subTitle" idx="1"/>
          </p:nvPr>
        </p:nvSpPr>
        <p:spPr>
          <a:xfrm>
            <a:off x="1524000" y="3602038"/>
            <a:ext cx="9144000" cy="2650844"/>
          </a:xfrm>
        </p:spPr>
        <p:txBody>
          <a:bodyPr>
            <a:normAutofit lnSpcReduction="10000"/>
          </a:bodyPr>
          <a:lstStyle/>
          <a:p>
            <a:r>
              <a:rPr lang="en-US" b="1" dirty="0" smtClean="0">
                <a:solidFill>
                  <a:srgbClr val="FFC000"/>
                </a:solidFill>
              </a:rPr>
              <a:t>Dr. </a:t>
            </a:r>
            <a:r>
              <a:rPr lang="en-US" b="1" dirty="0" err="1" smtClean="0">
                <a:solidFill>
                  <a:srgbClr val="FFC000"/>
                </a:solidFill>
              </a:rPr>
              <a:t>Alireza</a:t>
            </a:r>
            <a:r>
              <a:rPr lang="en-US" b="1" dirty="0" smtClean="0">
                <a:solidFill>
                  <a:srgbClr val="FFC000"/>
                </a:solidFill>
              </a:rPr>
              <a:t> </a:t>
            </a:r>
            <a:r>
              <a:rPr lang="en-US" b="1" dirty="0" err="1" smtClean="0">
                <a:solidFill>
                  <a:srgbClr val="FFC000"/>
                </a:solidFill>
              </a:rPr>
              <a:t>Zeynadini</a:t>
            </a:r>
            <a:r>
              <a:rPr lang="en-US" b="1" dirty="0" smtClean="0">
                <a:solidFill>
                  <a:srgbClr val="FFC000"/>
                </a:solidFill>
              </a:rPr>
              <a:t> </a:t>
            </a:r>
            <a:r>
              <a:rPr lang="en-US" b="1" dirty="0" err="1" smtClean="0">
                <a:solidFill>
                  <a:srgbClr val="FFC000"/>
                </a:solidFill>
              </a:rPr>
              <a:t>Meymand</a:t>
            </a:r>
            <a:endParaRPr lang="en-US" b="1" dirty="0" smtClean="0">
              <a:solidFill>
                <a:srgbClr val="FFC000"/>
              </a:solidFill>
            </a:endParaRPr>
          </a:p>
          <a:p>
            <a:r>
              <a:rPr lang="en-US" b="1" dirty="0" smtClean="0">
                <a:solidFill>
                  <a:srgbClr val="FFC000"/>
                </a:solidFill>
              </a:rPr>
              <a:t>Dermatologist</a:t>
            </a:r>
          </a:p>
          <a:p>
            <a:endParaRPr lang="en-US" dirty="0" smtClean="0"/>
          </a:p>
          <a:p>
            <a:endParaRPr lang="en-US" b="1" dirty="0"/>
          </a:p>
          <a:p>
            <a:r>
              <a:rPr lang="en-GB" dirty="0" err="1"/>
              <a:t>Gabros</a:t>
            </a:r>
            <a:r>
              <a:rPr lang="en-GB" dirty="0"/>
              <a:t> S, </a:t>
            </a:r>
            <a:r>
              <a:rPr lang="en-GB" dirty="0" err="1"/>
              <a:t>Nessel</a:t>
            </a:r>
            <a:r>
              <a:rPr lang="en-GB" dirty="0"/>
              <a:t> TA, </a:t>
            </a:r>
            <a:r>
              <a:rPr lang="en-GB" dirty="0" err="1"/>
              <a:t>Zito</a:t>
            </a:r>
            <a:r>
              <a:rPr lang="en-GB" dirty="0"/>
              <a:t> PM. Sunscreens And </a:t>
            </a:r>
            <a:r>
              <a:rPr lang="en-GB" dirty="0" err="1"/>
              <a:t>Photoprotection</a:t>
            </a:r>
            <a:r>
              <a:rPr lang="en-GB" dirty="0"/>
              <a:t>. [Updated 2020 Apr 8]. In: </a:t>
            </a:r>
            <a:r>
              <a:rPr lang="en-GB" dirty="0" err="1"/>
              <a:t>StatPearls</a:t>
            </a:r>
            <a:r>
              <a:rPr lang="en-GB" dirty="0"/>
              <a:t> [Internet]. Treasure Island (FL): </a:t>
            </a:r>
            <a:r>
              <a:rPr lang="en-GB" dirty="0" err="1"/>
              <a:t>StatPearls</a:t>
            </a:r>
            <a:r>
              <a:rPr lang="en-GB" dirty="0"/>
              <a:t> Publishing; 2020 Jan-.</a:t>
            </a:r>
            <a:endParaRPr lang="en-US" dirty="0"/>
          </a:p>
          <a:p>
            <a:endParaRPr lang="en-US" dirty="0"/>
          </a:p>
        </p:txBody>
      </p:sp>
    </p:spTree>
    <p:extLst>
      <p:ext uri="{BB962C8B-B14F-4D97-AF65-F5344CB8AC3E}">
        <p14:creationId xmlns:p14="http://schemas.microsoft.com/office/powerpoint/2010/main" val="31124982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228600" lvl="0" indent="-228600">
              <a:spcBef>
                <a:spcPts val="1000"/>
              </a:spcBef>
            </a:pPr>
            <a:r>
              <a:rPr lang="en-GB" sz="2800" b="1" dirty="0">
                <a:solidFill>
                  <a:srgbClr val="FF0000"/>
                </a:solidFill>
                <a:latin typeface="Calibri" panose="020F0502020204030204"/>
                <a:ea typeface="+mn-ea"/>
                <a:cs typeface="+mn-cs"/>
              </a:rPr>
              <a:t>UVB Blockers</a:t>
            </a:r>
            <a:r>
              <a:rPr lang="en-US" sz="2800" dirty="0">
                <a:solidFill>
                  <a:prstClr val="black"/>
                </a:solidFill>
                <a:latin typeface="Calibri" panose="020F0502020204030204"/>
                <a:ea typeface="+mn-ea"/>
                <a:cs typeface="+mn-cs"/>
              </a:rPr>
              <a:t/>
            </a:r>
            <a:br>
              <a:rPr lang="en-US" sz="2800" dirty="0">
                <a:solidFill>
                  <a:prstClr val="black"/>
                </a:solidFill>
                <a:latin typeface="Calibri" panose="020F0502020204030204"/>
                <a:ea typeface="+mn-ea"/>
                <a:cs typeface="+mn-cs"/>
              </a:rPr>
            </a:br>
            <a:endParaRPr lang="en-US" dirty="0"/>
          </a:p>
        </p:txBody>
      </p:sp>
      <p:sp>
        <p:nvSpPr>
          <p:cNvPr id="3" name="Content Placeholder 2"/>
          <p:cNvSpPr>
            <a:spLocks noGrp="1"/>
          </p:cNvSpPr>
          <p:nvPr>
            <p:ph idx="1"/>
          </p:nvPr>
        </p:nvSpPr>
        <p:spPr/>
        <p:txBody>
          <a:bodyPr/>
          <a:lstStyle/>
          <a:p>
            <a:pPr lvl="0">
              <a:buFont typeface="Wingdings" panose="05000000000000000000" pitchFamily="2" charset="2"/>
              <a:buChar char="q"/>
            </a:pPr>
            <a:r>
              <a:rPr lang="en-GB" b="1" dirty="0" err="1" smtClean="0"/>
              <a:t>Aminobenzoates</a:t>
            </a:r>
            <a:endParaRPr lang="en-GB" b="1" dirty="0" smtClean="0"/>
          </a:p>
          <a:p>
            <a:pPr lvl="0">
              <a:buFont typeface="Wingdings" panose="05000000000000000000" pitchFamily="2" charset="2"/>
              <a:buChar char="Ø"/>
            </a:pPr>
            <a:r>
              <a:rPr lang="en-GB" dirty="0" err="1"/>
              <a:t>Aminobenzoates</a:t>
            </a:r>
            <a:r>
              <a:rPr lang="en-GB" dirty="0"/>
              <a:t> are the most potent UVB absorber but do not absorb UVA. </a:t>
            </a:r>
            <a:endParaRPr lang="en-US" dirty="0"/>
          </a:p>
          <a:p>
            <a:pPr lvl="0"/>
            <a:r>
              <a:rPr lang="en-GB" b="1" dirty="0" err="1"/>
              <a:t>Cinnamates</a:t>
            </a:r>
            <a:endParaRPr lang="en-US" b="1" dirty="0"/>
          </a:p>
          <a:p>
            <a:pPr lvl="0"/>
            <a:r>
              <a:rPr lang="en-GB" b="1" dirty="0"/>
              <a:t>Salicylates</a:t>
            </a:r>
            <a:endParaRPr lang="en-US" b="1" dirty="0"/>
          </a:p>
          <a:p>
            <a:pPr lvl="0"/>
            <a:r>
              <a:rPr lang="en-GB" b="1" dirty="0" err="1"/>
              <a:t>Octocrylene</a:t>
            </a:r>
            <a:endParaRPr lang="en-US" b="1" dirty="0"/>
          </a:p>
          <a:p>
            <a:pPr lvl="0"/>
            <a:r>
              <a:rPr lang="en-GB" b="1" dirty="0" err="1"/>
              <a:t>Ensulizole</a:t>
            </a:r>
            <a:endParaRPr lang="en-US" b="1" dirty="0"/>
          </a:p>
          <a:p>
            <a:pPr lvl="0"/>
            <a:r>
              <a:rPr lang="en-GB" b="1" dirty="0"/>
              <a:t>Camphor derivatives</a:t>
            </a:r>
            <a:endParaRPr lang="en-US" b="1" dirty="0"/>
          </a:p>
          <a:p>
            <a:endParaRPr lang="en-US" dirty="0"/>
          </a:p>
        </p:txBody>
      </p:sp>
    </p:spTree>
    <p:extLst>
      <p:ext uri="{BB962C8B-B14F-4D97-AF65-F5344CB8AC3E}">
        <p14:creationId xmlns:p14="http://schemas.microsoft.com/office/powerpoint/2010/main" val="7860542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marR="0">
              <a:spcBef>
                <a:spcPts val="1050"/>
              </a:spcBef>
              <a:spcAft>
                <a:spcPts val="1050"/>
              </a:spcAft>
            </a:pPr>
            <a:r>
              <a:rPr lang="en-GB" b="1" dirty="0">
                <a:solidFill>
                  <a:srgbClr val="FF0000"/>
                </a:solidFill>
                <a:latin typeface="Times New Roman" panose="02020603050405020304" pitchFamily="18" charset="0"/>
                <a:ea typeface="Times New Roman" panose="02020603050405020304" pitchFamily="18" charset="0"/>
              </a:rPr>
              <a:t>UVA Blockers</a:t>
            </a:r>
            <a:r>
              <a:rPr lang="en-US" sz="4000" dirty="0">
                <a:latin typeface="Times New Roman" panose="02020603050405020304" pitchFamily="18" charset="0"/>
                <a:ea typeface="Times New Roman" panose="02020603050405020304" pitchFamily="18" charset="0"/>
              </a:rPr>
              <a:t/>
            </a:r>
            <a:br>
              <a:rPr lang="en-US" sz="4000" dirty="0">
                <a:latin typeface="Times New Roman" panose="02020603050405020304" pitchFamily="18" charset="0"/>
                <a:ea typeface="Times New Roman" panose="02020603050405020304" pitchFamily="18" charset="0"/>
              </a:rPr>
            </a:br>
            <a:r>
              <a:rPr lang="en-US" dirty="0"/>
              <a:t/>
            </a:r>
            <a:br>
              <a:rPr lang="en-US" dirty="0"/>
            </a:br>
            <a:endParaRPr lang="en-US" dirty="0"/>
          </a:p>
        </p:txBody>
      </p:sp>
      <p:sp>
        <p:nvSpPr>
          <p:cNvPr id="3" name="Content Placeholder 2"/>
          <p:cNvSpPr>
            <a:spLocks noGrp="1"/>
          </p:cNvSpPr>
          <p:nvPr>
            <p:ph idx="1"/>
          </p:nvPr>
        </p:nvSpPr>
        <p:spPr/>
        <p:txBody>
          <a:bodyPr/>
          <a:lstStyle/>
          <a:p>
            <a:pPr lvl="0"/>
            <a:r>
              <a:rPr lang="en-GB" b="1" dirty="0" smtClean="0"/>
              <a:t>Benzophenones</a:t>
            </a:r>
            <a:endParaRPr lang="en-US" b="1" dirty="0"/>
          </a:p>
          <a:p>
            <a:pPr lvl="0"/>
            <a:r>
              <a:rPr lang="en-GB" b="1" dirty="0"/>
              <a:t>Anthranilates</a:t>
            </a:r>
            <a:endParaRPr lang="en-US" b="1" dirty="0"/>
          </a:p>
          <a:p>
            <a:pPr lvl="0"/>
            <a:r>
              <a:rPr lang="en-GB" b="1" dirty="0" err="1"/>
              <a:t>Avobenzones</a:t>
            </a:r>
            <a:endParaRPr lang="en-US" b="1" dirty="0"/>
          </a:p>
          <a:p>
            <a:pPr lvl="0"/>
            <a:r>
              <a:rPr lang="en-GB" b="1" dirty="0" err="1"/>
              <a:t>Ecamsule</a:t>
            </a:r>
            <a:endParaRPr lang="en-US" b="1" dirty="0"/>
          </a:p>
          <a:p>
            <a:endParaRPr lang="en-US" dirty="0"/>
          </a:p>
        </p:txBody>
      </p:sp>
    </p:spTree>
    <p:extLst>
      <p:ext uri="{BB962C8B-B14F-4D97-AF65-F5344CB8AC3E}">
        <p14:creationId xmlns:p14="http://schemas.microsoft.com/office/powerpoint/2010/main" val="23585281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FF0000"/>
                </a:solidFill>
              </a:rPr>
              <a:t>physical sunscreen</a:t>
            </a:r>
            <a:endParaRPr lang="en-US" b="1" dirty="0">
              <a:solidFill>
                <a:srgbClr val="FF0000"/>
              </a:solidFill>
            </a:endParaRPr>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q"/>
            </a:pPr>
            <a:r>
              <a:rPr lang="en-GB" b="1" dirty="0"/>
              <a:t>Physical sunscreens consist of </a:t>
            </a:r>
            <a:r>
              <a:rPr lang="en-GB" b="1" dirty="0">
                <a:solidFill>
                  <a:srgbClr val="FFC000"/>
                </a:solidFill>
              </a:rPr>
              <a:t>zinc oxide </a:t>
            </a:r>
            <a:r>
              <a:rPr lang="en-GB" b="1" dirty="0"/>
              <a:t>and </a:t>
            </a:r>
            <a:r>
              <a:rPr lang="en-GB" b="1" dirty="0">
                <a:solidFill>
                  <a:srgbClr val="FFC000"/>
                </a:solidFill>
              </a:rPr>
              <a:t>titanium dioxide</a:t>
            </a:r>
            <a:r>
              <a:rPr lang="en-GB" b="1" dirty="0"/>
              <a:t>.</a:t>
            </a:r>
            <a:endParaRPr lang="en-US" b="1" dirty="0"/>
          </a:p>
          <a:p>
            <a:pPr>
              <a:buFont typeface="Wingdings" panose="05000000000000000000" pitchFamily="2" charset="2"/>
              <a:buChar char="q"/>
            </a:pPr>
            <a:endParaRPr lang="en-GB" b="1" dirty="0" smtClean="0"/>
          </a:p>
          <a:p>
            <a:pPr>
              <a:buFont typeface="Wingdings" panose="05000000000000000000" pitchFamily="2" charset="2"/>
              <a:buChar char="q"/>
            </a:pPr>
            <a:r>
              <a:rPr lang="en-GB" b="1" dirty="0" smtClean="0"/>
              <a:t>The </a:t>
            </a:r>
            <a:r>
              <a:rPr lang="en-GB" b="1" dirty="0">
                <a:solidFill>
                  <a:srgbClr val="FFC000"/>
                </a:solidFill>
              </a:rPr>
              <a:t>mechanism of action </a:t>
            </a:r>
            <a:r>
              <a:rPr lang="en-GB" b="1" dirty="0"/>
              <a:t>of a physical sunscreen has its basis on the reflection and scattering of UV light in much the same way as clothing</a:t>
            </a:r>
            <a:r>
              <a:rPr lang="en-GB" b="1" dirty="0" smtClean="0"/>
              <a:t>.</a:t>
            </a:r>
          </a:p>
          <a:p>
            <a:pPr marL="0" indent="0">
              <a:buNone/>
            </a:pPr>
            <a:endParaRPr lang="en-GB" b="1" dirty="0"/>
          </a:p>
          <a:p>
            <a:pPr>
              <a:buFont typeface="Wingdings" panose="05000000000000000000" pitchFamily="2" charset="2"/>
              <a:buChar char="q"/>
            </a:pPr>
            <a:r>
              <a:rPr lang="en-GB" b="1" dirty="0" smtClean="0"/>
              <a:t> </a:t>
            </a:r>
            <a:r>
              <a:rPr lang="en-GB" b="1" dirty="0"/>
              <a:t>The reflective properties determine the effectiveness of the sunscreens. These properties include the </a:t>
            </a:r>
            <a:r>
              <a:rPr lang="en-GB" b="1" dirty="0">
                <a:solidFill>
                  <a:srgbClr val="FFC000"/>
                </a:solidFill>
              </a:rPr>
              <a:t>reflective index</a:t>
            </a:r>
            <a:r>
              <a:rPr lang="en-GB" b="1" dirty="0"/>
              <a:t>, the </a:t>
            </a:r>
            <a:r>
              <a:rPr lang="en-GB" b="1" dirty="0">
                <a:solidFill>
                  <a:srgbClr val="FFC000"/>
                </a:solidFill>
              </a:rPr>
              <a:t>size</a:t>
            </a:r>
            <a:r>
              <a:rPr lang="en-GB" b="1" dirty="0"/>
              <a:t> of the particles, the film </a:t>
            </a:r>
            <a:r>
              <a:rPr lang="en-GB" b="1" dirty="0">
                <a:solidFill>
                  <a:srgbClr val="FFC000"/>
                </a:solidFill>
              </a:rPr>
              <a:t>thickness</a:t>
            </a:r>
            <a:r>
              <a:rPr lang="en-GB" b="1" dirty="0"/>
              <a:t>, and the </a:t>
            </a:r>
            <a:r>
              <a:rPr lang="en-GB" b="1" dirty="0">
                <a:solidFill>
                  <a:srgbClr val="FFC000"/>
                </a:solidFill>
              </a:rPr>
              <a:t>dispersion</a:t>
            </a:r>
            <a:r>
              <a:rPr lang="en-GB" b="1" dirty="0"/>
              <a:t> of base. </a:t>
            </a:r>
            <a:endParaRPr lang="en-GB" b="1" dirty="0" smtClean="0"/>
          </a:p>
          <a:p>
            <a:pPr>
              <a:buFont typeface="Wingdings" panose="05000000000000000000" pitchFamily="2" charset="2"/>
              <a:buChar char="q"/>
            </a:pPr>
            <a:endParaRPr lang="en-GB" b="1" dirty="0"/>
          </a:p>
          <a:p>
            <a:pPr>
              <a:buFont typeface="Wingdings" panose="05000000000000000000" pitchFamily="2" charset="2"/>
              <a:buChar char="q"/>
            </a:pPr>
            <a:r>
              <a:rPr lang="en-GB" b="1" dirty="0" smtClean="0"/>
              <a:t>The </a:t>
            </a:r>
            <a:r>
              <a:rPr lang="en-GB" b="1" dirty="0"/>
              <a:t>higher the reflective index, the better the UV filter</a:t>
            </a:r>
            <a:r>
              <a:rPr lang="en-GB" b="1" dirty="0" smtClean="0"/>
              <a:t>.</a:t>
            </a:r>
            <a:endParaRPr lang="en-US" b="1" dirty="0"/>
          </a:p>
        </p:txBody>
      </p:sp>
    </p:spTree>
    <p:extLst>
      <p:ext uri="{BB962C8B-B14F-4D97-AF65-F5344CB8AC3E}">
        <p14:creationId xmlns:p14="http://schemas.microsoft.com/office/powerpoint/2010/main" val="26233839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err="1"/>
              <a:t>Microfine</a:t>
            </a:r>
            <a:r>
              <a:rPr lang="en-GB" b="1" dirty="0"/>
              <a:t> </a:t>
            </a:r>
            <a:r>
              <a:rPr lang="en-GB" b="1" dirty="0">
                <a:solidFill>
                  <a:srgbClr val="FFC000"/>
                </a:solidFill>
              </a:rPr>
              <a:t>zinc oxide </a:t>
            </a:r>
            <a:r>
              <a:rPr lang="en-GB" b="1" dirty="0"/>
              <a:t>protects against a wide range of UVA, including </a:t>
            </a:r>
            <a:r>
              <a:rPr lang="en-GB" b="1" dirty="0">
                <a:solidFill>
                  <a:srgbClr val="FFC000"/>
                </a:solidFill>
              </a:rPr>
              <a:t>UVA 1 (340 to 400 nm</a:t>
            </a:r>
            <a:r>
              <a:rPr lang="en-GB" b="1" dirty="0" smtClean="0">
                <a:solidFill>
                  <a:srgbClr val="FFC000"/>
                </a:solidFill>
              </a:rPr>
              <a:t>)</a:t>
            </a:r>
          </a:p>
          <a:p>
            <a:pPr marL="0" indent="0">
              <a:buNone/>
            </a:pPr>
            <a:endParaRPr lang="en-GB" b="1" dirty="0" smtClean="0">
              <a:solidFill>
                <a:srgbClr val="FFC000"/>
              </a:solidFill>
            </a:endParaRPr>
          </a:p>
          <a:p>
            <a:pPr>
              <a:buFont typeface="Wingdings" panose="05000000000000000000" pitchFamily="2" charset="2"/>
              <a:buChar char="q"/>
            </a:pPr>
            <a:r>
              <a:rPr lang="en-GB" b="1" dirty="0" smtClean="0"/>
              <a:t> </a:t>
            </a:r>
            <a:r>
              <a:rPr lang="en-GB" b="1" dirty="0"/>
              <a:t>It is very </a:t>
            </a:r>
            <a:r>
              <a:rPr lang="en-GB" b="1" dirty="0" err="1">
                <a:solidFill>
                  <a:srgbClr val="FFC000"/>
                </a:solidFill>
              </a:rPr>
              <a:t>photostable</a:t>
            </a:r>
            <a:r>
              <a:rPr lang="en-GB" b="1" dirty="0"/>
              <a:t> and does not react with other UV filters</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It is more effective than titanium dioxide in regards to UVA </a:t>
            </a:r>
            <a:r>
              <a:rPr lang="en-GB" b="1" dirty="0" smtClean="0"/>
              <a:t>protection</a:t>
            </a:r>
          </a:p>
          <a:p>
            <a:pPr marL="0" indent="0">
              <a:buNone/>
            </a:pPr>
            <a:r>
              <a:rPr lang="en-GB" b="1" dirty="0"/>
              <a:t> </a:t>
            </a:r>
            <a:endParaRPr lang="en-GB" b="1" dirty="0"/>
          </a:p>
          <a:p>
            <a:pPr>
              <a:buFont typeface="Wingdings" panose="05000000000000000000" pitchFamily="2" charset="2"/>
              <a:buChar char="q"/>
            </a:pPr>
            <a:r>
              <a:rPr lang="en-GB" b="1" dirty="0" smtClean="0"/>
              <a:t>however</a:t>
            </a:r>
            <a:r>
              <a:rPr lang="en-GB" b="1" dirty="0"/>
              <a:t>, it is </a:t>
            </a:r>
            <a:r>
              <a:rPr lang="en-GB" b="1" dirty="0">
                <a:solidFill>
                  <a:srgbClr val="FFC000"/>
                </a:solidFill>
              </a:rPr>
              <a:t>less efficient </a:t>
            </a:r>
            <a:r>
              <a:rPr lang="en-GB" b="1" dirty="0"/>
              <a:t>against </a:t>
            </a:r>
            <a:r>
              <a:rPr lang="en-GB" b="1" dirty="0">
                <a:solidFill>
                  <a:srgbClr val="FFC000"/>
                </a:solidFill>
              </a:rPr>
              <a:t>UVB</a:t>
            </a:r>
            <a:r>
              <a:rPr lang="en-GB" b="1" dirty="0"/>
              <a:t> radiation.</a:t>
            </a:r>
            <a:endParaRPr lang="en-US" b="1" dirty="0"/>
          </a:p>
        </p:txBody>
      </p:sp>
    </p:spTree>
    <p:extLst>
      <p:ext uri="{BB962C8B-B14F-4D97-AF65-F5344CB8AC3E}">
        <p14:creationId xmlns:p14="http://schemas.microsoft.com/office/powerpoint/2010/main" val="21417935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err="1"/>
              <a:t>Microfine</a:t>
            </a:r>
            <a:r>
              <a:rPr lang="en-GB" b="1" dirty="0"/>
              <a:t> </a:t>
            </a:r>
            <a:r>
              <a:rPr lang="en-GB" b="1" dirty="0">
                <a:solidFill>
                  <a:srgbClr val="FFC000"/>
                </a:solidFill>
              </a:rPr>
              <a:t>titanium dioxide </a:t>
            </a:r>
            <a:r>
              <a:rPr lang="en-GB" b="1" dirty="0"/>
              <a:t>protects against </a:t>
            </a:r>
            <a:r>
              <a:rPr lang="en-GB" b="1" dirty="0">
                <a:solidFill>
                  <a:srgbClr val="FFC000"/>
                </a:solidFill>
              </a:rPr>
              <a:t>UVA 2 (315 to 340 nm) </a:t>
            </a:r>
            <a:r>
              <a:rPr lang="en-GB" b="1" dirty="0"/>
              <a:t>and </a:t>
            </a:r>
            <a:r>
              <a:rPr lang="en-GB" b="1" dirty="0">
                <a:solidFill>
                  <a:srgbClr val="FFC000"/>
                </a:solidFill>
              </a:rPr>
              <a:t>UVB</a:t>
            </a:r>
            <a:r>
              <a:rPr lang="en-GB" b="1" dirty="0"/>
              <a:t> but does not protect against UVA 1, as does zinc oxide</a:t>
            </a:r>
            <a:r>
              <a:rPr lang="en-GB" b="1" dirty="0" smtClean="0"/>
              <a:t>.</a:t>
            </a:r>
          </a:p>
          <a:p>
            <a:pPr marL="0" indent="0">
              <a:buNone/>
            </a:pPr>
            <a:endParaRPr lang="en-GB" b="1" u="sng" dirty="0"/>
          </a:p>
          <a:p>
            <a:pPr>
              <a:buFont typeface="Wingdings" panose="05000000000000000000" pitchFamily="2" charset="2"/>
              <a:buChar char="q"/>
            </a:pPr>
            <a:r>
              <a:rPr lang="en-GB" b="1" dirty="0"/>
              <a:t> It has a </a:t>
            </a:r>
            <a:r>
              <a:rPr lang="en-GB" b="1" dirty="0">
                <a:solidFill>
                  <a:srgbClr val="FFC000"/>
                </a:solidFill>
              </a:rPr>
              <a:t>smaller particle size </a:t>
            </a:r>
            <a:r>
              <a:rPr lang="en-GB" b="1" dirty="0"/>
              <a:t>and </a:t>
            </a:r>
            <a:r>
              <a:rPr lang="en-GB" b="1" dirty="0">
                <a:solidFill>
                  <a:srgbClr val="FFC000"/>
                </a:solidFill>
              </a:rPr>
              <a:t>higher refractive index </a:t>
            </a:r>
            <a:r>
              <a:rPr lang="en-GB" b="1" dirty="0"/>
              <a:t>than zinc oxide, causing it to appear white and making it </a:t>
            </a:r>
            <a:r>
              <a:rPr lang="en-GB" b="1" dirty="0">
                <a:solidFill>
                  <a:srgbClr val="FFC000"/>
                </a:solidFill>
              </a:rPr>
              <a:t>cosmetically</a:t>
            </a:r>
            <a:r>
              <a:rPr lang="en-GB" b="1" dirty="0"/>
              <a:t> less appealing</a:t>
            </a:r>
            <a:r>
              <a:rPr lang="en-GB" b="1" dirty="0" smtClean="0"/>
              <a:t>.</a:t>
            </a:r>
          </a:p>
          <a:p>
            <a:pPr marL="0" indent="0">
              <a:buNone/>
            </a:pPr>
            <a:r>
              <a:rPr lang="en-GB" b="1" dirty="0" smtClean="0"/>
              <a:t> </a:t>
            </a:r>
          </a:p>
          <a:p>
            <a:pPr>
              <a:buFont typeface="Wingdings" panose="05000000000000000000" pitchFamily="2" charset="2"/>
              <a:buChar char="q"/>
            </a:pPr>
            <a:r>
              <a:rPr lang="en-GB" b="1" dirty="0" smtClean="0">
                <a:solidFill>
                  <a:srgbClr val="FFC000"/>
                </a:solidFill>
              </a:rPr>
              <a:t>Photochemical </a:t>
            </a:r>
            <a:r>
              <a:rPr lang="en-GB" b="1" dirty="0">
                <a:solidFill>
                  <a:srgbClr val="FFC000"/>
                </a:solidFill>
              </a:rPr>
              <a:t>reactions </a:t>
            </a:r>
            <a:r>
              <a:rPr lang="en-GB" b="1" dirty="0"/>
              <a:t>cause zinc oxide and titanium dioxide to become less effective as a sunscreen. For this reason,</a:t>
            </a:r>
            <a:r>
              <a:rPr lang="en-GB" b="1" dirty="0">
                <a:solidFill>
                  <a:srgbClr val="FFC000"/>
                </a:solidFill>
              </a:rPr>
              <a:t> silica </a:t>
            </a:r>
            <a:r>
              <a:rPr lang="en-GB" b="1" dirty="0"/>
              <a:t>and </a:t>
            </a:r>
            <a:r>
              <a:rPr lang="en-GB" b="1" dirty="0" err="1">
                <a:solidFill>
                  <a:srgbClr val="FFC000"/>
                </a:solidFill>
              </a:rPr>
              <a:t>dimethicone</a:t>
            </a:r>
            <a:r>
              <a:rPr lang="en-GB" b="1" dirty="0"/>
              <a:t> coat these particles,</a:t>
            </a:r>
            <a:r>
              <a:rPr lang="en-GB" b="1" dirty="0">
                <a:solidFill>
                  <a:srgbClr val="FFC000"/>
                </a:solidFill>
              </a:rPr>
              <a:t> stabilizing </a:t>
            </a:r>
            <a:r>
              <a:rPr lang="en-GB" b="1" dirty="0"/>
              <a:t>these inorganic filters.</a:t>
            </a:r>
            <a:endParaRPr lang="en-US" b="1" dirty="0"/>
          </a:p>
        </p:txBody>
      </p:sp>
    </p:spTree>
    <p:extLst>
      <p:ext uri="{BB962C8B-B14F-4D97-AF65-F5344CB8AC3E}">
        <p14:creationId xmlns:p14="http://schemas.microsoft.com/office/powerpoint/2010/main" val="42219727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FF0000"/>
                </a:solidFill>
              </a:rPr>
              <a:t>Secondary </a:t>
            </a:r>
            <a:r>
              <a:rPr lang="en-GB" b="1" dirty="0" err="1">
                <a:solidFill>
                  <a:srgbClr val="FF0000"/>
                </a:solidFill>
              </a:rPr>
              <a:t>photoprotection</a:t>
            </a:r>
            <a:endParaRPr lang="en-US" b="1" dirty="0">
              <a:solidFill>
                <a:srgbClr val="FF0000"/>
              </a:solidFill>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GB" b="1" dirty="0"/>
              <a:t>Secondary </a:t>
            </a:r>
            <a:r>
              <a:rPr lang="en-GB" b="1" dirty="0" err="1"/>
              <a:t>photoprotection</a:t>
            </a:r>
            <a:r>
              <a:rPr lang="en-GB" b="1" dirty="0"/>
              <a:t> </a:t>
            </a:r>
            <a:r>
              <a:rPr lang="en-GB" b="1" dirty="0" smtClean="0"/>
              <a:t>includes:</a:t>
            </a:r>
          </a:p>
          <a:p>
            <a:pPr marL="0" indent="0">
              <a:buNone/>
            </a:pPr>
            <a:endParaRPr lang="en-GB" b="1" dirty="0" smtClean="0"/>
          </a:p>
          <a:p>
            <a:pPr>
              <a:buFont typeface="Wingdings" panose="05000000000000000000" pitchFamily="2" charset="2"/>
              <a:buChar char="Ø"/>
            </a:pPr>
            <a:r>
              <a:rPr lang="en-GB" b="1" dirty="0" smtClean="0"/>
              <a:t> antioxidants</a:t>
            </a:r>
          </a:p>
          <a:p>
            <a:pPr>
              <a:buFont typeface="Wingdings" panose="05000000000000000000" pitchFamily="2" charset="2"/>
              <a:buChar char="§"/>
            </a:pPr>
            <a:r>
              <a:rPr lang="en-GB" b="1" dirty="0"/>
              <a:t>The mechanism of action of antioxidants is to reduce the reactive oxygen species (ROS) produced from UVA </a:t>
            </a:r>
            <a:r>
              <a:rPr lang="en-GB" b="1" dirty="0" smtClean="0"/>
              <a:t>radiation</a:t>
            </a:r>
          </a:p>
          <a:p>
            <a:pPr marL="0" indent="0">
              <a:buNone/>
            </a:pPr>
            <a:endParaRPr lang="en-GB" b="1" dirty="0" smtClean="0"/>
          </a:p>
          <a:p>
            <a:pPr>
              <a:buFont typeface="Wingdings" panose="05000000000000000000" pitchFamily="2" charset="2"/>
              <a:buChar char="Ø"/>
            </a:pPr>
            <a:r>
              <a:rPr lang="en-GB" b="1" dirty="0" smtClean="0"/>
              <a:t> </a:t>
            </a:r>
            <a:r>
              <a:rPr lang="en-GB" b="1" dirty="0" err="1" smtClean="0"/>
              <a:t>osmolytes</a:t>
            </a:r>
            <a:endParaRPr lang="en-GB" b="1" dirty="0" smtClean="0"/>
          </a:p>
          <a:p>
            <a:pPr marL="0" indent="0">
              <a:buNone/>
            </a:pPr>
            <a:endParaRPr lang="en-GB" b="1" dirty="0" smtClean="0"/>
          </a:p>
          <a:p>
            <a:pPr>
              <a:buFont typeface="Wingdings" panose="05000000000000000000" pitchFamily="2" charset="2"/>
              <a:buChar char="Ø"/>
            </a:pPr>
            <a:r>
              <a:rPr lang="en-GB" b="1" dirty="0" smtClean="0"/>
              <a:t>DNA-repair enzymes</a:t>
            </a:r>
          </a:p>
        </p:txBody>
      </p:sp>
    </p:spTree>
    <p:extLst>
      <p:ext uri="{BB962C8B-B14F-4D97-AF65-F5344CB8AC3E}">
        <p14:creationId xmlns:p14="http://schemas.microsoft.com/office/powerpoint/2010/main" val="14712451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FF0000"/>
                </a:solidFill>
              </a:rPr>
              <a:t>Administration</a:t>
            </a:r>
            <a:r>
              <a:rPr lang="en-US" b="1" dirty="0"/>
              <a:t/>
            </a:r>
            <a:br>
              <a:rPr lang="en-US" b="1" dirty="0"/>
            </a:b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GB" dirty="0" smtClean="0"/>
              <a:t> </a:t>
            </a:r>
            <a:r>
              <a:rPr lang="en-GB" b="1" dirty="0"/>
              <a:t>Correct administration is key to the effectiveness of use</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A</a:t>
            </a:r>
            <a:r>
              <a:rPr lang="en-GB" b="1" dirty="0" smtClean="0"/>
              <a:t>pplication </a:t>
            </a:r>
            <a:r>
              <a:rPr lang="en-GB" b="1" dirty="0"/>
              <a:t>should be </a:t>
            </a:r>
            <a:r>
              <a:rPr lang="en-GB" b="1" dirty="0">
                <a:solidFill>
                  <a:srgbClr val="FFC000"/>
                </a:solidFill>
              </a:rPr>
              <a:t>15 minutes </a:t>
            </a:r>
            <a:r>
              <a:rPr lang="en-GB" b="1" dirty="0"/>
              <a:t>before sun exposure</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The adequate amount to </a:t>
            </a:r>
            <a:r>
              <a:rPr lang="en-GB" b="1" dirty="0">
                <a:solidFill>
                  <a:srgbClr val="FFC000"/>
                </a:solidFill>
              </a:rPr>
              <a:t>apply is 2 mg/cm2</a:t>
            </a:r>
            <a:r>
              <a:rPr lang="en-GB" b="1" dirty="0"/>
              <a:t>, which is </a:t>
            </a:r>
            <a:r>
              <a:rPr lang="en-GB" b="1" dirty="0">
                <a:solidFill>
                  <a:srgbClr val="FFC000"/>
                </a:solidFill>
              </a:rPr>
              <a:t>equivalent</a:t>
            </a:r>
            <a:r>
              <a:rPr lang="en-GB" b="1" dirty="0"/>
              <a:t> to </a:t>
            </a:r>
            <a:r>
              <a:rPr lang="en-GB" b="1" dirty="0">
                <a:solidFill>
                  <a:srgbClr val="FFC000"/>
                </a:solidFill>
              </a:rPr>
              <a:t>30 mL/ body</a:t>
            </a:r>
            <a:r>
              <a:rPr lang="en-GB" b="1" dirty="0"/>
              <a:t> application</a:t>
            </a:r>
            <a:r>
              <a:rPr lang="en-GB" b="1" dirty="0" smtClean="0"/>
              <a:t>.</a:t>
            </a:r>
          </a:p>
          <a:p>
            <a:pPr marL="0" indent="0">
              <a:buNone/>
            </a:pPr>
            <a:r>
              <a:rPr lang="en-GB" b="1" dirty="0" smtClean="0"/>
              <a:t> </a:t>
            </a:r>
          </a:p>
          <a:p>
            <a:pPr>
              <a:buFont typeface="Wingdings" panose="05000000000000000000" pitchFamily="2" charset="2"/>
              <a:buChar char="q"/>
            </a:pPr>
            <a:r>
              <a:rPr lang="en-GB" b="1" dirty="0" smtClean="0"/>
              <a:t>Sunscreen </a:t>
            </a:r>
            <a:r>
              <a:rPr lang="en-GB" b="1" dirty="0"/>
              <a:t>should be reapplied </a:t>
            </a:r>
            <a:r>
              <a:rPr lang="en-GB" b="1" dirty="0">
                <a:solidFill>
                  <a:srgbClr val="FFC000"/>
                </a:solidFill>
              </a:rPr>
              <a:t>every 2 hours</a:t>
            </a:r>
            <a:r>
              <a:rPr lang="en-GB" b="1" dirty="0"/>
              <a:t> and </a:t>
            </a:r>
            <a:r>
              <a:rPr lang="en-GB" b="1" dirty="0">
                <a:solidFill>
                  <a:srgbClr val="FFC000"/>
                </a:solidFill>
              </a:rPr>
              <a:t>after </a:t>
            </a:r>
            <a:r>
              <a:rPr lang="en-GB" b="1" dirty="0"/>
              <a:t>sweating or swimming.</a:t>
            </a:r>
            <a:endParaRPr lang="en-US" b="1" dirty="0"/>
          </a:p>
        </p:txBody>
      </p:sp>
    </p:spTree>
    <p:extLst>
      <p:ext uri="{BB962C8B-B14F-4D97-AF65-F5344CB8AC3E}">
        <p14:creationId xmlns:p14="http://schemas.microsoft.com/office/powerpoint/2010/main" val="33410959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244700"/>
            <a:ext cx="9404723" cy="450760"/>
          </a:xfrm>
        </p:spPr>
        <p:txBody>
          <a:bodyPr/>
          <a:lstStyle/>
          <a:p>
            <a:endParaRPr lang="en-US" dirty="0"/>
          </a:p>
        </p:txBody>
      </p:sp>
      <p:sp>
        <p:nvSpPr>
          <p:cNvPr id="3" name="Content Placeholder 2"/>
          <p:cNvSpPr>
            <a:spLocks noGrp="1"/>
          </p:cNvSpPr>
          <p:nvPr>
            <p:ph idx="1"/>
          </p:nvPr>
        </p:nvSpPr>
        <p:spPr>
          <a:xfrm>
            <a:off x="1103312" y="1249251"/>
            <a:ext cx="8946541" cy="4999148"/>
          </a:xfrm>
        </p:spPr>
        <p:txBody>
          <a:bodyPr>
            <a:normAutofit fontScale="92500" lnSpcReduction="20000"/>
          </a:bodyPr>
          <a:lstStyle/>
          <a:p>
            <a:pPr>
              <a:buFont typeface="Wingdings" panose="05000000000000000000" pitchFamily="2" charset="2"/>
              <a:buChar char="q"/>
            </a:pPr>
            <a:r>
              <a:rPr lang="en-GB" b="1" dirty="0">
                <a:solidFill>
                  <a:srgbClr val="FFC000"/>
                </a:solidFill>
              </a:rPr>
              <a:t>Clothing</a:t>
            </a:r>
            <a:r>
              <a:rPr lang="en-GB" b="1" dirty="0"/>
              <a:t> is a form of </a:t>
            </a:r>
            <a:r>
              <a:rPr lang="en-GB" b="1" dirty="0" err="1"/>
              <a:t>photoprotection</a:t>
            </a:r>
            <a:r>
              <a:rPr lang="en-GB" b="1" dirty="0"/>
              <a:t>, which can be measured using the UV protection factor</a:t>
            </a:r>
            <a:r>
              <a:rPr lang="en-GB" b="1" dirty="0" smtClean="0"/>
              <a:t>.</a:t>
            </a:r>
            <a:r>
              <a:rPr lang="en-GB" b="1" dirty="0"/>
              <a:t> </a:t>
            </a:r>
            <a:endParaRPr lang="en-GB" b="1" dirty="0" smtClean="0"/>
          </a:p>
          <a:p>
            <a:pPr marL="0" indent="0">
              <a:buNone/>
            </a:pPr>
            <a:endParaRPr lang="en-GB" b="1" dirty="0" smtClean="0"/>
          </a:p>
          <a:p>
            <a:pPr>
              <a:buFont typeface="Wingdings" panose="05000000000000000000" pitchFamily="2" charset="2"/>
              <a:buChar char="q"/>
            </a:pPr>
            <a:r>
              <a:rPr lang="en-GB" b="1" dirty="0" smtClean="0"/>
              <a:t> </a:t>
            </a:r>
            <a:r>
              <a:rPr lang="en-GB" b="1" dirty="0"/>
              <a:t>In animal studies, research showed a </a:t>
            </a:r>
            <a:r>
              <a:rPr lang="en-GB" b="1" dirty="0">
                <a:solidFill>
                  <a:srgbClr val="FFC000"/>
                </a:solidFill>
              </a:rPr>
              <a:t>UPF over 30 </a:t>
            </a:r>
            <a:r>
              <a:rPr lang="en-GB" b="1" dirty="0"/>
              <a:t>to protect against </a:t>
            </a:r>
            <a:r>
              <a:rPr lang="en-GB" b="1" dirty="0">
                <a:solidFill>
                  <a:srgbClr val="FFC000"/>
                </a:solidFill>
              </a:rPr>
              <a:t>erythema</a:t>
            </a:r>
            <a:r>
              <a:rPr lang="en-GB" b="1" dirty="0"/>
              <a:t> and </a:t>
            </a:r>
            <a:r>
              <a:rPr lang="en-GB" b="1" dirty="0">
                <a:solidFill>
                  <a:srgbClr val="FFC000"/>
                </a:solidFill>
              </a:rPr>
              <a:t>premalignant lesions</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Whether the fabric is wet or dry may increase or decrease UPF based on the type of fabric</a:t>
            </a:r>
            <a:r>
              <a:rPr lang="en-GB" b="1" dirty="0" smtClean="0"/>
              <a:t>.</a:t>
            </a:r>
          </a:p>
          <a:p>
            <a:pPr marL="0" indent="0">
              <a:buNone/>
            </a:pPr>
            <a:endParaRPr lang="en-GB" b="1" dirty="0" smtClean="0"/>
          </a:p>
          <a:p>
            <a:pPr>
              <a:buFont typeface="Wingdings" panose="05000000000000000000" pitchFamily="2" charset="2"/>
              <a:buChar char="q"/>
            </a:pPr>
            <a:r>
              <a:rPr lang="en-GB" b="1" dirty="0" smtClean="0">
                <a:solidFill>
                  <a:srgbClr val="FFC000"/>
                </a:solidFill>
              </a:rPr>
              <a:t> </a:t>
            </a:r>
            <a:r>
              <a:rPr lang="en-GB" b="1" dirty="0">
                <a:solidFill>
                  <a:srgbClr val="FFC000"/>
                </a:solidFill>
              </a:rPr>
              <a:t>Light-</a:t>
            </a:r>
            <a:r>
              <a:rPr lang="en-GB" b="1" dirty="0" err="1">
                <a:solidFill>
                  <a:srgbClr val="FFC000"/>
                </a:solidFill>
              </a:rPr>
              <a:t>colored</a:t>
            </a:r>
            <a:r>
              <a:rPr lang="en-GB" b="1" dirty="0">
                <a:solidFill>
                  <a:srgbClr val="FFC000"/>
                </a:solidFill>
              </a:rPr>
              <a:t> </a:t>
            </a:r>
            <a:r>
              <a:rPr lang="en-GB" b="1" dirty="0"/>
              <a:t>fabrics have decreased UPF compared to </a:t>
            </a:r>
            <a:r>
              <a:rPr lang="en-GB" b="1" dirty="0">
                <a:solidFill>
                  <a:srgbClr val="FFC000"/>
                </a:solidFill>
              </a:rPr>
              <a:t>dark-</a:t>
            </a:r>
            <a:r>
              <a:rPr lang="en-GB" b="1" dirty="0" err="1">
                <a:solidFill>
                  <a:srgbClr val="FFC000"/>
                </a:solidFill>
              </a:rPr>
              <a:t>colored</a:t>
            </a:r>
            <a:r>
              <a:rPr lang="en-GB" b="1" dirty="0"/>
              <a:t> fabrics</a:t>
            </a:r>
            <a:r>
              <a:rPr lang="en-GB" b="1" dirty="0" smtClean="0"/>
              <a:t>.</a:t>
            </a:r>
          </a:p>
          <a:p>
            <a:pPr marL="0" indent="0">
              <a:buNone/>
            </a:pPr>
            <a:endParaRPr lang="en-GB" b="1" u="sng" dirty="0"/>
          </a:p>
          <a:p>
            <a:pPr>
              <a:buFont typeface="Wingdings" panose="05000000000000000000" pitchFamily="2" charset="2"/>
              <a:buChar char="q"/>
            </a:pPr>
            <a:r>
              <a:rPr lang="en-GB" b="1" dirty="0" smtClean="0"/>
              <a:t> </a:t>
            </a:r>
            <a:r>
              <a:rPr lang="en-GB" b="1" dirty="0"/>
              <a:t>Overall, clothing provides a balanced amount of protection against </a:t>
            </a:r>
            <a:r>
              <a:rPr lang="en-GB" b="1" dirty="0">
                <a:solidFill>
                  <a:srgbClr val="FFC000"/>
                </a:solidFill>
              </a:rPr>
              <a:t>both UVA and UVB</a:t>
            </a:r>
            <a:r>
              <a:rPr lang="en-GB" b="1" dirty="0"/>
              <a:t>, and a </a:t>
            </a:r>
            <a:r>
              <a:rPr lang="en-GB" b="1" dirty="0">
                <a:solidFill>
                  <a:srgbClr val="FFC000"/>
                </a:solidFill>
              </a:rPr>
              <a:t>loose-fitting </a:t>
            </a:r>
            <a:r>
              <a:rPr lang="en-GB" b="1" dirty="0" err="1">
                <a:solidFill>
                  <a:srgbClr val="FFC000"/>
                </a:solidFill>
              </a:rPr>
              <a:t>colored</a:t>
            </a:r>
            <a:r>
              <a:rPr lang="en-GB" b="1" dirty="0"/>
              <a:t> fabric is the best form of </a:t>
            </a:r>
            <a:r>
              <a:rPr lang="en-GB" b="1" dirty="0" err="1"/>
              <a:t>photoprotection</a:t>
            </a:r>
            <a:r>
              <a:rPr lang="en-GB" b="1" dirty="0"/>
              <a:t>.</a:t>
            </a:r>
            <a:endParaRPr lang="en-US" b="1" dirty="0"/>
          </a:p>
        </p:txBody>
      </p:sp>
    </p:spTree>
    <p:extLst>
      <p:ext uri="{BB962C8B-B14F-4D97-AF65-F5344CB8AC3E}">
        <p14:creationId xmlns:p14="http://schemas.microsoft.com/office/powerpoint/2010/main" val="35088164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q"/>
            </a:pPr>
            <a:r>
              <a:rPr lang="en-GB" b="1" dirty="0">
                <a:solidFill>
                  <a:srgbClr val="FFC000"/>
                </a:solidFill>
              </a:rPr>
              <a:t>Hats</a:t>
            </a:r>
            <a:r>
              <a:rPr lang="en-GB" b="1" dirty="0"/>
              <a:t> are a variable form of </a:t>
            </a:r>
            <a:r>
              <a:rPr lang="en-GB" b="1" dirty="0" err="1"/>
              <a:t>photoprotection</a:t>
            </a:r>
            <a:r>
              <a:rPr lang="en-GB" b="1" dirty="0"/>
              <a:t> that is dependent on the </a:t>
            </a:r>
            <a:r>
              <a:rPr lang="en-GB" b="1" dirty="0">
                <a:solidFill>
                  <a:srgbClr val="FFC000"/>
                </a:solidFill>
              </a:rPr>
              <a:t>brim width</a:t>
            </a:r>
            <a:r>
              <a:rPr lang="en-GB" b="1" dirty="0"/>
              <a:t>, </a:t>
            </a:r>
            <a:r>
              <a:rPr lang="en-GB" b="1" dirty="0">
                <a:solidFill>
                  <a:srgbClr val="FFC000"/>
                </a:solidFill>
              </a:rPr>
              <a:t>material</a:t>
            </a:r>
            <a:r>
              <a:rPr lang="en-GB" b="1" dirty="0"/>
              <a:t>, and </a:t>
            </a:r>
            <a:r>
              <a:rPr lang="en-GB" b="1" dirty="0">
                <a:solidFill>
                  <a:srgbClr val="FFC000"/>
                </a:solidFill>
              </a:rPr>
              <a:t>weaving</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A </a:t>
            </a:r>
            <a:r>
              <a:rPr lang="en-GB" b="1" dirty="0">
                <a:solidFill>
                  <a:srgbClr val="FFC000"/>
                </a:solidFill>
              </a:rPr>
              <a:t>hat </a:t>
            </a:r>
            <a:r>
              <a:rPr lang="en-GB" b="1" dirty="0"/>
              <a:t>with a brim width of </a:t>
            </a:r>
            <a:r>
              <a:rPr lang="en-GB" b="1" dirty="0">
                <a:solidFill>
                  <a:srgbClr val="FFC000"/>
                </a:solidFill>
              </a:rPr>
              <a:t>more than 7.5 cm </a:t>
            </a:r>
            <a:r>
              <a:rPr lang="en-GB" b="1" dirty="0"/>
              <a:t>has an </a:t>
            </a:r>
            <a:r>
              <a:rPr lang="en-GB" b="1" dirty="0">
                <a:solidFill>
                  <a:srgbClr val="FFC000"/>
                </a:solidFill>
              </a:rPr>
              <a:t>SPF of 7 </a:t>
            </a:r>
            <a:r>
              <a:rPr lang="en-GB" b="1" dirty="0"/>
              <a:t>for the </a:t>
            </a:r>
            <a:r>
              <a:rPr lang="en-GB" b="1" dirty="0">
                <a:solidFill>
                  <a:srgbClr val="FFC000"/>
                </a:solidFill>
              </a:rPr>
              <a:t>nose</a:t>
            </a:r>
            <a:r>
              <a:rPr lang="en-GB" b="1" dirty="0"/>
              <a:t>, </a:t>
            </a:r>
            <a:r>
              <a:rPr lang="en-GB" b="1" dirty="0">
                <a:solidFill>
                  <a:srgbClr val="FFC000"/>
                </a:solidFill>
              </a:rPr>
              <a:t>5 for the neck</a:t>
            </a:r>
            <a:r>
              <a:rPr lang="en-GB" b="1" dirty="0"/>
              <a:t>, </a:t>
            </a:r>
            <a:r>
              <a:rPr lang="en-GB" b="1" dirty="0">
                <a:solidFill>
                  <a:srgbClr val="FFC000"/>
                </a:solidFill>
              </a:rPr>
              <a:t>3 for the cheeks</a:t>
            </a:r>
            <a:r>
              <a:rPr lang="en-GB" b="1" dirty="0"/>
              <a:t>, and </a:t>
            </a:r>
            <a:r>
              <a:rPr lang="en-GB" b="1" dirty="0">
                <a:solidFill>
                  <a:srgbClr val="FFC000"/>
                </a:solidFill>
              </a:rPr>
              <a:t>2 for the chin</a:t>
            </a:r>
            <a:r>
              <a:rPr lang="en-GB" b="1" dirty="0"/>
              <a:t>. </a:t>
            </a:r>
            <a:endParaRPr lang="en-GB" b="1" dirty="0" smtClean="0"/>
          </a:p>
          <a:p>
            <a:pPr marL="0" indent="0">
              <a:buNone/>
            </a:pPr>
            <a:endParaRPr lang="en-GB" b="1" dirty="0" smtClean="0"/>
          </a:p>
          <a:p>
            <a:pPr>
              <a:buFont typeface="Wingdings" panose="05000000000000000000" pitchFamily="2" charset="2"/>
              <a:buChar char="q"/>
            </a:pPr>
            <a:r>
              <a:rPr lang="en-GB" b="1" dirty="0" smtClean="0"/>
              <a:t>A </a:t>
            </a:r>
            <a:r>
              <a:rPr lang="en-GB" b="1" dirty="0"/>
              <a:t>hat with a brim width of </a:t>
            </a:r>
            <a:r>
              <a:rPr lang="en-GB" b="1" dirty="0">
                <a:solidFill>
                  <a:srgbClr val="FFC000"/>
                </a:solidFill>
              </a:rPr>
              <a:t>2.5 to 7.5 cm </a:t>
            </a:r>
            <a:r>
              <a:rPr lang="en-GB" b="1" dirty="0"/>
              <a:t>has an SPF of 3 for the nose, 2 for the neck and cheek, and 0 for the chin</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A hat with a brim of </a:t>
            </a:r>
            <a:r>
              <a:rPr lang="en-GB" b="1" dirty="0">
                <a:solidFill>
                  <a:srgbClr val="FFC000"/>
                </a:solidFill>
              </a:rPr>
              <a:t>less than 2.5 cm </a:t>
            </a:r>
            <a:r>
              <a:rPr lang="en-GB" b="1" dirty="0"/>
              <a:t>has an SPF of 1.5 for the nose and a minimal amount for the chin and neck.</a:t>
            </a:r>
            <a:endParaRPr lang="en-US" b="1" dirty="0"/>
          </a:p>
        </p:txBody>
      </p:sp>
    </p:spTree>
    <p:extLst>
      <p:ext uri="{BB962C8B-B14F-4D97-AF65-F5344CB8AC3E}">
        <p14:creationId xmlns:p14="http://schemas.microsoft.com/office/powerpoint/2010/main" val="19857158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endParaRPr lang="en-GB" dirty="0" smtClean="0"/>
          </a:p>
          <a:p>
            <a:pPr>
              <a:buFont typeface="Wingdings" panose="05000000000000000000" pitchFamily="2" charset="2"/>
              <a:buChar char="q"/>
            </a:pPr>
            <a:r>
              <a:rPr lang="en-GB" b="1" dirty="0" smtClean="0"/>
              <a:t>The </a:t>
            </a:r>
            <a:r>
              <a:rPr lang="en-GB" b="1" dirty="0">
                <a:solidFill>
                  <a:srgbClr val="FFC000"/>
                </a:solidFill>
              </a:rPr>
              <a:t>pigment content of makeup </a:t>
            </a:r>
            <a:r>
              <a:rPr lang="en-GB" b="1" dirty="0"/>
              <a:t>provides an </a:t>
            </a:r>
            <a:r>
              <a:rPr lang="en-GB" b="1" dirty="0">
                <a:solidFill>
                  <a:srgbClr val="FFC000"/>
                </a:solidFill>
              </a:rPr>
              <a:t>SPF of 3 to 4</a:t>
            </a:r>
            <a:r>
              <a:rPr lang="en-GB" b="1" dirty="0"/>
              <a:t>, even if there is no sunscreen included; however, this </a:t>
            </a:r>
            <a:r>
              <a:rPr lang="en-GB" b="1" dirty="0" err="1"/>
              <a:t>photoprotective</a:t>
            </a:r>
            <a:r>
              <a:rPr lang="en-GB" b="1" dirty="0"/>
              <a:t> effect is lost </a:t>
            </a:r>
            <a:r>
              <a:rPr lang="en-GB" b="1" dirty="0">
                <a:solidFill>
                  <a:srgbClr val="FFC000"/>
                </a:solidFill>
              </a:rPr>
              <a:t>4 hours </a:t>
            </a:r>
            <a:r>
              <a:rPr lang="en-GB" b="1" dirty="0"/>
              <a:t>after application</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Many foundations now include UV filters to provide </a:t>
            </a:r>
            <a:r>
              <a:rPr lang="en-GB" b="1" dirty="0" err="1"/>
              <a:t>photoprotection</a:t>
            </a:r>
            <a:r>
              <a:rPr lang="en-GB" b="1" dirty="0"/>
              <a:t>.</a:t>
            </a:r>
            <a:endParaRPr lang="en-US" b="1" dirty="0"/>
          </a:p>
        </p:txBody>
      </p:sp>
    </p:spTree>
    <p:extLst>
      <p:ext uri="{BB962C8B-B14F-4D97-AF65-F5344CB8AC3E}">
        <p14:creationId xmlns:p14="http://schemas.microsoft.com/office/powerpoint/2010/main" val="3884568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marR="0">
              <a:lnSpc>
                <a:spcPct val="107000"/>
              </a:lnSpc>
              <a:spcBef>
                <a:spcPts val="1400"/>
              </a:spcBef>
              <a:spcAft>
                <a:spcPts val="700"/>
              </a:spcAft>
            </a:pPr>
            <a:r>
              <a:rPr lang="en-GB" b="1" dirty="0">
                <a:solidFill>
                  <a:srgbClr val="FF0000"/>
                </a:solidFill>
                <a:latin typeface="Arial Narrow" panose="020B0606020202030204" pitchFamily="34" charset="0"/>
                <a:ea typeface="Times New Roman" panose="02020603050405020304" pitchFamily="18" charset="0"/>
                <a:cs typeface="Times New Roman" panose="02020603050405020304" pitchFamily="18" charset="0"/>
              </a:rPr>
              <a:t>Indications</a:t>
            </a:r>
            <a:r>
              <a:rPr lang="en-US" sz="2800" b="1" dirty="0">
                <a:solidFill>
                  <a:srgbClr val="2F5496"/>
                </a:solidFill>
                <a:latin typeface="Calibri Light" panose="020F0302020204030204" pitchFamily="34" charset="0"/>
                <a:ea typeface="Times New Roman" panose="02020603050405020304" pitchFamily="18" charset="0"/>
                <a:cs typeface="Times New Roman" panose="02020603050405020304" pitchFamily="18" charset="0"/>
              </a:rPr>
              <a:t/>
            </a:r>
            <a:br>
              <a:rPr lang="en-US" sz="2800" b="1" dirty="0">
                <a:solidFill>
                  <a:srgbClr val="2F5496"/>
                </a:solidFill>
                <a:latin typeface="Calibri Light" panose="020F030202020403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GB" b="1" dirty="0" err="1"/>
              <a:t>Photoprotection</a:t>
            </a:r>
            <a:r>
              <a:rPr lang="en-GB" b="1" dirty="0"/>
              <a:t> is indicated for the reduction of ultraviolet (UV) radiation-induced </a:t>
            </a:r>
            <a:r>
              <a:rPr lang="en-GB" b="1" dirty="0">
                <a:solidFill>
                  <a:srgbClr val="FFC000"/>
                </a:solidFill>
              </a:rPr>
              <a:t>skin damage </a:t>
            </a:r>
            <a:r>
              <a:rPr lang="en-GB" b="1" dirty="0"/>
              <a:t>and </a:t>
            </a:r>
            <a:r>
              <a:rPr lang="en-GB" b="1" dirty="0">
                <a:solidFill>
                  <a:srgbClr val="FFC000"/>
                </a:solidFill>
              </a:rPr>
              <a:t>skin cancers</a:t>
            </a:r>
            <a:r>
              <a:rPr lang="en-GB" b="1" dirty="0" smtClean="0"/>
              <a:t>.</a:t>
            </a:r>
            <a:endParaRPr lang="en-GB" b="1" u="sng" dirty="0"/>
          </a:p>
          <a:p>
            <a:pPr>
              <a:buFont typeface="Wingdings" panose="05000000000000000000" pitchFamily="2" charset="2"/>
              <a:buChar char="q"/>
            </a:pPr>
            <a:r>
              <a:rPr lang="en-GB" b="1" dirty="0"/>
              <a:t> </a:t>
            </a:r>
            <a:r>
              <a:rPr lang="en-GB" b="1" dirty="0" err="1"/>
              <a:t>Photoprotection</a:t>
            </a:r>
            <a:r>
              <a:rPr lang="en-GB" b="1" dirty="0"/>
              <a:t> includes </a:t>
            </a:r>
            <a:r>
              <a:rPr lang="en-GB" b="1" dirty="0">
                <a:solidFill>
                  <a:srgbClr val="FFC000"/>
                </a:solidFill>
              </a:rPr>
              <a:t>sunscreens</a:t>
            </a:r>
            <a:r>
              <a:rPr lang="en-GB" b="1" dirty="0"/>
              <a:t>, </a:t>
            </a:r>
            <a:r>
              <a:rPr lang="en-GB" b="1" dirty="0">
                <a:solidFill>
                  <a:srgbClr val="FFC000"/>
                </a:solidFill>
              </a:rPr>
              <a:t>clothing</a:t>
            </a:r>
            <a:r>
              <a:rPr lang="en-GB" b="1" dirty="0"/>
              <a:t>, </a:t>
            </a:r>
            <a:r>
              <a:rPr lang="en-GB" b="1" dirty="0">
                <a:solidFill>
                  <a:srgbClr val="FFC000"/>
                </a:solidFill>
              </a:rPr>
              <a:t>hats</a:t>
            </a:r>
            <a:r>
              <a:rPr lang="en-GB" b="1" dirty="0"/>
              <a:t>, </a:t>
            </a:r>
            <a:r>
              <a:rPr lang="en-GB" b="1" dirty="0">
                <a:solidFill>
                  <a:srgbClr val="FFC000"/>
                </a:solidFill>
              </a:rPr>
              <a:t>makeup</a:t>
            </a:r>
            <a:r>
              <a:rPr lang="en-GB" b="1" dirty="0"/>
              <a:t>, </a:t>
            </a:r>
            <a:r>
              <a:rPr lang="en-GB" b="1" dirty="0">
                <a:solidFill>
                  <a:srgbClr val="FFC000"/>
                </a:solidFill>
              </a:rPr>
              <a:t>sunglasses</a:t>
            </a:r>
            <a:r>
              <a:rPr lang="en-GB" b="1" dirty="0"/>
              <a:t>, and </a:t>
            </a:r>
            <a:r>
              <a:rPr lang="en-GB" b="1" dirty="0">
                <a:solidFill>
                  <a:srgbClr val="FFC000"/>
                </a:solidFill>
              </a:rPr>
              <a:t>windshields</a:t>
            </a:r>
            <a:r>
              <a:rPr lang="en-GB" b="1" dirty="0" smtClean="0"/>
              <a:t>.</a:t>
            </a:r>
            <a:endParaRPr lang="en-GB" b="1" u="sng" dirty="0"/>
          </a:p>
          <a:p>
            <a:pPr>
              <a:buFont typeface="Wingdings" panose="05000000000000000000" pitchFamily="2" charset="2"/>
              <a:buChar char="q"/>
            </a:pPr>
            <a:r>
              <a:rPr lang="en-GB" b="1" dirty="0"/>
              <a:t> The damaging effects of UV radiation include</a:t>
            </a:r>
            <a:r>
              <a:rPr lang="en-GB" b="1" dirty="0">
                <a:solidFill>
                  <a:srgbClr val="FFC000"/>
                </a:solidFill>
              </a:rPr>
              <a:t> </a:t>
            </a:r>
            <a:r>
              <a:rPr lang="en-GB" b="1" dirty="0" err="1">
                <a:solidFill>
                  <a:srgbClr val="FFC000"/>
                </a:solidFill>
              </a:rPr>
              <a:t>photoaging</a:t>
            </a:r>
            <a:r>
              <a:rPr lang="en-GB" b="1" dirty="0">
                <a:solidFill>
                  <a:srgbClr val="FFC000"/>
                </a:solidFill>
              </a:rPr>
              <a:t> </a:t>
            </a:r>
            <a:r>
              <a:rPr lang="en-GB" b="1" dirty="0"/>
              <a:t>and </a:t>
            </a:r>
            <a:r>
              <a:rPr lang="en-GB" b="1" dirty="0" err="1">
                <a:solidFill>
                  <a:srgbClr val="FFC000"/>
                </a:solidFill>
              </a:rPr>
              <a:t>photocarcinogenesis</a:t>
            </a:r>
            <a:r>
              <a:rPr lang="en-GB" b="1" dirty="0" smtClean="0"/>
              <a:t>.</a:t>
            </a:r>
          </a:p>
          <a:p>
            <a:pPr>
              <a:buFont typeface="Wingdings" panose="05000000000000000000" pitchFamily="2" charset="2"/>
              <a:buChar char="q"/>
            </a:pPr>
            <a:r>
              <a:rPr lang="en-GB" b="1" dirty="0" smtClean="0"/>
              <a:t> </a:t>
            </a:r>
            <a:r>
              <a:rPr lang="en-GB" b="1" dirty="0" err="1"/>
              <a:t>Photoaging</a:t>
            </a:r>
            <a:r>
              <a:rPr lang="en-GB" b="1" dirty="0"/>
              <a:t> can manifest as</a:t>
            </a:r>
            <a:r>
              <a:rPr lang="en-GB" b="1" dirty="0">
                <a:solidFill>
                  <a:srgbClr val="FFC000"/>
                </a:solidFill>
              </a:rPr>
              <a:t> sagging </a:t>
            </a:r>
            <a:r>
              <a:rPr lang="en-GB" b="1" dirty="0"/>
              <a:t>and </a:t>
            </a:r>
            <a:r>
              <a:rPr lang="en-GB" b="1" dirty="0">
                <a:solidFill>
                  <a:srgbClr val="FFC000"/>
                </a:solidFill>
              </a:rPr>
              <a:t>wrinkling</a:t>
            </a:r>
            <a:r>
              <a:rPr lang="en-GB" b="1" dirty="0"/>
              <a:t>, while </a:t>
            </a:r>
            <a:r>
              <a:rPr lang="en-GB" b="1" dirty="0" err="1"/>
              <a:t>photocarcinogenesis</a:t>
            </a:r>
            <a:r>
              <a:rPr lang="en-GB" b="1" dirty="0"/>
              <a:t> is due to the damage of cells and DNA</a:t>
            </a:r>
            <a:r>
              <a:rPr lang="en-GB" b="1" dirty="0" smtClean="0"/>
              <a:t>.</a:t>
            </a:r>
          </a:p>
          <a:p>
            <a:pPr marL="0" indent="0">
              <a:buNone/>
            </a:pPr>
            <a:endParaRPr lang="en-US" dirty="0"/>
          </a:p>
        </p:txBody>
      </p:sp>
    </p:spTree>
    <p:extLst>
      <p:ext uri="{BB962C8B-B14F-4D97-AF65-F5344CB8AC3E}">
        <p14:creationId xmlns:p14="http://schemas.microsoft.com/office/powerpoint/2010/main" val="9368648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solidFill>
                  <a:srgbClr val="FFC000"/>
                </a:solidFill>
              </a:rPr>
              <a:t>Sunglasses</a:t>
            </a:r>
            <a:r>
              <a:rPr lang="en-GB" b="1" dirty="0"/>
              <a:t> are a form of </a:t>
            </a:r>
            <a:r>
              <a:rPr lang="en-GB" b="1" dirty="0" err="1"/>
              <a:t>photoprotection</a:t>
            </a:r>
            <a:r>
              <a:rPr lang="en-GB" b="1" dirty="0"/>
              <a:t> for the eyes</a:t>
            </a:r>
            <a:r>
              <a:rPr lang="en-GB" b="1" dirty="0" smtClean="0"/>
              <a:t>.</a:t>
            </a:r>
          </a:p>
          <a:p>
            <a:pPr>
              <a:buFont typeface="Wingdings" panose="05000000000000000000" pitchFamily="2" charset="2"/>
              <a:buChar char="q"/>
            </a:pPr>
            <a:r>
              <a:rPr lang="en-GB" b="1" dirty="0" smtClean="0"/>
              <a:t> </a:t>
            </a:r>
            <a:r>
              <a:rPr lang="en-GB" b="1" dirty="0"/>
              <a:t>Sun exposure can result in many eye conditions such as </a:t>
            </a:r>
            <a:r>
              <a:rPr lang="en-GB" b="1" dirty="0">
                <a:solidFill>
                  <a:srgbClr val="FFC000"/>
                </a:solidFill>
              </a:rPr>
              <a:t>cataracts</a:t>
            </a:r>
            <a:r>
              <a:rPr lang="en-GB" b="1" dirty="0"/>
              <a:t>, which are the direct result of sun exposure, specifically </a:t>
            </a:r>
            <a:r>
              <a:rPr lang="en-GB" b="1" dirty="0">
                <a:solidFill>
                  <a:srgbClr val="FFC000"/>
                </a:solidFill>
              </a:rPr>
              <a:t>UVB</a:t>
            </a:r>
            <a:r>
              <a:rPr lang="en-GB" b="1" dirty="0"/>
              <a:t> radiation</a:t>
            </a:r>
            <a:r>
              <a:rPr lang="en-GB" b="1" dirty="0" smtClean="0"/>
              <a:t>.</a:t>
            </a:r>
          </a:p>
          <a:p>
            <a:pPr>
              <a:buFont typeface="Wingdings" panose="05000000000000000000" pitchFamily="2" charset="2"/>
              <a:buChar char="q"/>
            </a:pPr>
            <a:r>
              <a:rPr lang="en-GB" b="1" dirty="0" smtClean="0">
                <a:solidFill>
                  <a:srgbClr val="FFC000"/>
                </a:solidFill>
              </a:rPr>
              <a:t> </a:t>
            </a:r>
            <a:r>
              <a:rPr lang="en-GB" b="1" dirty="0">
                <a:solidFill>
                  <a:srgbClr val="FFC000"/>
                </a:solidFill>
              </a:rPr>
              <a:t>Chronic </a:t>
            </a:r>
            <a:r>
              <a:rPr lang="en-GB" b="1" dirty="0"/>
              <a:t>exposure results in the formation of </a:t>
            </a:r>
            <a:r>
              <a:rPr lang="en-GB" b="1" dirty="0">
                <a:solidFill>
                  <a:srgbClr val="FFC000"/>
                </a:solidFill>
              </a:rPr>
              <a:t>cataracts</a:t>
            </a:r>
            <a:r>
              <a:rPr lang="en-GB" b="1" dirty="0"/>
              <a:t> and </a:t>
            </a:r>
            <a:r>
              <a:rPr lang="en-GB" b="1" dirty="0">
                <a:solidFill>
                  <a:srgbClr val="FFC000"/>
                </a:solidFill>
              </a:rPr>
              <a:t>eye cancer</a:t>
            </a:r>
            <a:r>
              <a:rPr lang="en-GB" b="1" dirty="0" smtClean="0"/>
              <a:t>.</a:t>
            </a:r>
          </a:p>
          <a:p>
            <a:pPr>
              <a:buFont typeface="Wingdings" panose="05000000000000000000" pitchFamily="2" charset="2"/>
              <a:buChar char="q"/>
            </a:pPr>
            <a:r>
              <a:rPr lang="en-GB" b="1" dirty="0" smtClean="0"/>
              <a:t> </a:t>
            </a:r>
            <a:r>
              <a:rPr lang="en-GB" b="1" dirty="0"/>
              <a:t>Sunglasses should absorb </a:t>
            </a:r>
            <a:r>
              <a:rPr lang="en-GB" b="1" dirty="0">
                <a:solidFill>
                  <a:srgbClr val="FFC000"/>
                </a:solidFill>
              </a:rPr>
              <a:t>99% to 100% </a:t>
            </a:r>
            <a:r>
              <a:rPr lang="en-GB" b="1" dirty="0"/>
              <a:t>of the full UV spectrum. </a:t>
            </a:r>
            <a:r>
              <a:rPr lang="en-GB" b="1" dirty="0">
                <a:solidFill>
                  <a:srgbClr val="FFC000"/>
                </a:solidFill>
              </a:rPr>
              <a:t>Contact lenses </a:t>
            </a:r>
            <a:r>
              <a:rPr lang="en-GB" b="1" dirty="0"/>
              <a:t>can also provide </a:t>
            </a:r>
            <a:r>
              <a:rPr lang="en-GB" b="1" dirty="0" err="1"/>
              <a:t>photoprotection</a:t>
            </a:r>
            <a:r>
              <a:rPr lang="en-GB" b="1" dirty="0"/>
              <a:t> for the ocular lens; however, they </a:t>
            </a:r>
            <a:r>
              <a:rPr lang="en-GB" b="1" dirty="0">
                <a:solidFill>
                  <a:srgbClr val="FFC000"/>
                </a:solidFill>
              </a:rPr>
              <a:t>do not protect </a:t>
            </a:r>
            <a:r>
              <a:rPr lang="en-GB" b="1" dirty="0"/>
              <a:t>the </a:t>
            </a:r>
            <a:r>
              <a:rPr lang="en-GB" b="1" dirty="0">
                <a:solidFill>
                  <a:srgbClr val="FFC000"/>
                </a:solidFill>
              </a:rPr>
              <a:t>anterior portion </a:t>
            </a:r>
            <a:r>
              <a:rPr lang="en-GB" b="1" dirty="0"/>
              <a:t>of the eye.</a:t>
            </a:r>
            <a:endParaRPr lang="en-US" b="1" dirty="0"/>
          </a:p>
        </p:txBody>
      </p:sp>
    </p:spTree>
    <p:extLst>
      <p:ext uri="{BB962C8B-B14F-4D97-AF65-F5344CB8AC3E}">
        <p14:creationId xmlns:p14="http://schemas.microsoft.com/office/powerpoint/2010/main" val="27129109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Car </a:t>
            </a:r>
            <a:r>
              <a:rPr lang="en-GB" b="1" dirty="0">
                <a:solidFill>
                  <a:srgbClr val="FFC000"/>
                </a:solidFill>
              </a:rPr>
              <a:t>windshields</a:t>
            </a:r>
            <a:r>
              <a:rPr lang="en-GB" b="1" dirty="0"/>
              <a:t> offer UV protection</a:t>
            </a:r>
            <a:r>
              <a:rPr lang="en-GB" b="1" dirty="0" smtClean="0"/>
              <a:t>.</a:t>
            </a:r>
          </a:p>
          <a:p>
            <a:pPr marL="0" indent="0">
              <a:buNone/>
            </a:pPr>
            <a:r>
              <a:rPr lang="en-GB" b="1" dirty="0" smtClean="0"/>
              <a:t> </a:t>
            </a:r>
          </a:p>
          <a:p>
            <a:pPr>
              <a:buFont typeface="Wingdings" panose="05000000000000000000" pitchFamily="2" charset="2"/>
              <a:buChar char="q"/>
            </a:pPr>
            <a:r>
              <a:rPr lang="en-GB" b="1" dirty="0" smtClean="0"/>
              <a:t>The </a:t>
            </a:r>
            <a:r>
              <a:rPr lang="en-GB" b="1" dirty="0"/>
              <a:t>windshields of cars contain </a:t>
            </a:r>
            <a:r>
              <a:rPr lang="en-GB" b="1" dirty="0">
                <a:solidFill>
                  <a:srgbClr val="FFC000"/>
                </a:solidFill>
              </a:rPr>
              <a:t>zinc</a:t>
            </a:r>
            <a:r>
              <a:rPr lang="en-GB" b="1" dirty="0"/>
              <a:t>, </a:t>
            </a:r>
            <a:r>
              <a:rPr lang="en-GB" b="1" dirty="0">
                <a:solidFill>
                  <a:srgbClr val="FFC000"/>
                </a:solidFill>
              </a:rPr>
              <a:t>chrome</a:t>
            </a:r>
            <a:r>
              <a:rPr lang="en-GB" b="1" dirty="0"/>
              <a:t>, </a:t>
            </a:r>
            <a:r>
              <a:rPr lang="en-GB" b="1" dirty="0">
                <a:solidFill>
                  <a:srgbClr val="FFC000"/>
                </a:solidFill>
              </a:rPr>
              <a:t>nickel</a:t>
            </a:r>
            <a:r>
              <a:rPr lang="en-GB" b="1" dirty="0"/>
              <a:t>, and other metals which block UV radiation</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The windshield of the vehicle is more </a:t>
            </a:r>
            <a:r>
              <a:rPr lang="en-GB" b="1" dirty="0" err="1"/>
              <a:t>photoprotective</a:t>
            </a:r>
            <a:r>
              <a:rPr lang="en-GB" b="1" dirty="0"/>
              <a:t> than the side window glass of the automobile.</a:t>
            </a:r>
            <a:endParaRPr lang="en-US" b="1" dirty="0"/>
          </a:p>
        </p:txBody>
      </p:sp>
    </p:spTree>
    <p:extLst>
      <p:ext uri="{BB962C8B-B14F-4D97-AF65-F5344CB8AC3E}">
        <p14:creationId xmlns:p14="http://schemas.microsoft.com/office/powerpoint/2010/main" val="16731086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FF0000"/>
                </a:solidFill>
              </a:rPr>
              <a:t>Adverse Effects</a:t>
            </a:r>
            <a:r>
              <a:rPr lang="en-US" b="1" dirty="0"/>
              <a:t/>
            </a:r>
            <a:br>
              <a:rPr lang="en-US" b="1" dirty="0"/>
            </a:b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Adverse effects of sunscreen include four types of contact dermatitis</a:t>
            </a:r>
            <a:r>
              <a:rPr lang="en-GB" b="1" dirty="0" smtClean="0"/>
              <a:t>:</a:t>
            </a:r>
          </a:p>
          <a:p>
            <a:pPr marL="0" indent="0">
              <a:buNone/>
            </a:pPr>
            <a:endParaRPr lang="en-GB" b="1" dirty="0" smtClean="0"/>
          </a:p>
          <a:p>
            <a:pPr>
              <a:buFont typeface="Wingdings" panose="05000000000000000000" pitchFamily="2" charset="2"/>
              <a:buChar char="Ø"/>
            </a:pPr>
            <a:r>
              <a:rPr lang="en-GB" b="1" dirty="0" smtClean="0"/>
              <a:t> irritant</a:t>
            </a:r>
          </a:p>
          <a:p>
            <a:pPr>
              <a:buFont typeface="Wingdings" panose="05000000000000000000" pitchFamily="2" charset="2"/>
              <a:buChar char="Ø"/>
            </a:pPr>
            <a:r>
              <a:rPr lang="en-GB" b="1" dirty="0" smtClean="0"/>
              <a:t> allergic</a:t>
            </a:r>
          </a:p>
          <a:p>
            <a:pPr>
              <a:buFont typeface="Wingdings" panose="05000000000000000000" pitchFamily="2" charset="2"/>
              <a:buChar char="Ø"/>
            </a:pPr>
            <a:r>
              <a:rPr lang="en-GB" b="1" dirty="0" smtClean="0"/>
              <a:t> phototoxic</a:t>
            </a:r>
            <a:endParaRPr lang="en-GB" b="1" dirty="0"/>
          </a:p>
          <a:p>
            <a:pPr>
              <a:buFont typeface="Wingdings" panose="05000000000000000000" pitchFamily="2" charset="2"/>
              <a:buChar char="Ø"/>
            </a:pPr>
            <a:r>
              <a:rPr lang="en-GB" b="1" dirty="0" smtClean="0"/>
              <a:t> </a:t>
            </a:r>
            <a:r>
              <a:rPr lang="en-GB" b="1" dirty="0" err="1" smtClean="0"/>
              <a:t>photoallergic</a:t>
            </a:r>
            <a:endParaRPr lang="en-GB" b="1" dirty="0"/>
          </a:p>
          <a:p>
            <a:pPr>
              <a:buFont typeface="Wingdings" panose="05000000000000000000" pitchFamily="2" charset="2"/>
              <a:buChar char="q"/>
            </a:pPr>
            <a:endParaRPr lang="en-US" dirty="0"/>
          </a:p>
        </p:txBody>
      </p:sp>
    </p:spTree>
    <p:extLst>
      <p:ext uri="{BB962C8B-B14F-4D97-AF65-F5344CB8AC3E}">
        <p14:creationId xmlns:p14="http://schemas.microsoft.com/office/powerpoint/2010/main" val="31700887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GB" b="1" dirty="0"/>
              <a:t>In Germany, a 15-year study of patch and photo patch testing demonstrated that the most common reaction to sunscreen is a </a:t>
            </a:r>
            <a:r>
              <a:rPr lang="en-GB" b="1" dirty="0">
                <a:solidFill>
                  <a:srgbClr val="FFC000"/>
                </a:solidFill>
              </a:rPr>
              <a:t>nonimmune-based irritant </a:t>
            </a:r>
            <a:r>
              <a:rPr lang="en-GB" b="1" dirty="0" smtClean="0">
                <a:solidFill>
                  <a:srgbClr val="FFC000"/>
                </a:solidFill>
              </a:rPr>
              <a:t>response.</a:t>
            </a:r>
          </a:p>
          <a:p>
            <a:pPr marL="0" indent="0">
              <a:buNone/>
            </a:pPr>
            <a:endParaRPr lang="en-GB" b="1" dirty="0" smtClean="0"/>
          </a:p>
          <a:p>
            <a:pPr>
              <a:buFont typeface="Wingdings" panose="05000000000000000000" pitchFamily="2" charset="2"/>
              <a:buChar char="q"/>
            </a:pPr>
            <a:r>
              <a:rPr lang="en-GB" b="1" dirty="0" smtClean="0"/>
              <a:t>The </a:t>
            </a:r>
            <a:r>
              <a:rPr lang="en-GB" b="1" dirty="0">
                <a:solidFill>
                  <a:srgbClr val="FFC000"/>
                </a:solidFill>
              </a:rPr>
              <a:t>most common </a:t>
            </a:r>
            <a:r>
              <a:rPr lang="en-GB" b="1" dirty="0"/>
              <a:t>UV filters that cause adverse effects are </a:t>
            </a:r>
            <a:r>
              <a:rPr lang="en-GB" b="1" dirty="0">
                <a:solidFill>
                  <a:srgbClr val="FFC000"/>
                </a:solidFill>
              </a:rPr>
              <a:t>benzophenones</a:t>
            </a:r>
            <a:r>
              <a:rPr lang="en-GB" b="1" dirty="0"/>
              <a:t> and </a:t>
            </a:r>
            <a:r>
              <a:rPr lang="en-GB" b="1" dirty="0" err="1">
                <a:solidFill>
                  <a:srgbClr val="FFC000"/>
                </a:solidFill>
              </a:rPr>
              <a:t>dibenzoylmethanes</a:t>
            </a:r>
            <a:r>
              <a:rPr lang="en-GB" b="1" dirty="0"/>
              <a:t>, with the most common </a:t>
            </a:r>
            <a:r>
              <a:rPr lang="en-GB" b="1" dirty="0" err="1"/>
              <a:t>photoallergen</a:t>
            </a:r>
            <a:r>
              <a:rPr lang="en-GB" b="1" dirty="0"/>
              <a:t> being benzophenone-3(BP-3), as it is a derivative of PABA</a:t>
            </a:r>
            <a:r>
              <a:rPr lang="en-GB" b="1" dirty="0" smtClean="0"/>
              <a:t>.</a:t>
            </a:r>
          </a:p>
          <a:p>
            <a:pPr>
              <a:buFont typeface="Wingdings" panose="05000000000000000000" pitchFamily="2" charset="2"/>
              <a:buChar char="q"/>
            </a:pPr>
            <a:endParaRPr lang="en-US" dirty="0"/>
          </a:p>
        </p:txBody>
      </p:sp>
    </p:spTree>
    <p:extLst>
      <p:ext uri="{BB962C8B-B14F-4D97-AF65-F5344CB8AC3E}">
        <p14:creationId xmlns:p14="http://schemas.microsoft.com/office/powerpoint/2010/main" val="583513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GB" u="sng" dirty="0"/>
          </a:p>
          <a:p>
            <a:pPr>
              <a:buFont typeface="Wingdings" panose="05000000000000000000" pitchFamily="2" charset="2"/>
              <a:buChar char="q"/>
            </a:pPr>
            <a:r>
              <a:rPr lang="en-GB" dirty="0" smtClean="0"/>
              <a:t> </a:t>
            </a:r>
            <a:r>
              <a:rPr lang="en-GB" b="1" dirty="0"/>
              <a:t>Some studies have associated sunscreen use with melanoma due to the users' </a:t>
            </a:r>
            <a:r>
              <a:rPr lang="en-GB" b="1" dirty="0">
                <a:solidFill>
                  <a:srgbClr val="FFC000"/>
                </a:solidFill>
              </a:rPr>
              <a:t>false sense of security</a:t>
            </a:r>
            <a:r>
              <a:rPr lang="en-GB" b="1" dirty="0"/>
              <a:t>, which may increase the duration in the sun, resulting in UVA formation and </a:t>
            </a:r>
            <a:r>
              <a:rPr lang="en-GB" b="1" dirty="0">
                <a:solidFill>
                  <a:srgbClr val="FFC000"/>
                </a:solidFill>
              </a:rPr>
              <a:t>malignant changes</a:t>
            </a:r>
            <a:r>
              <a:rPr lang="en-GB" b="1" dirty="0" smtClean="0"/>
              <a:t>.</a:t>
            </a:r>
          </a:p>
          <a:p>
            <a:pPr marL="0" indent="0">
              <a:buNone/>
            </a:pPr>
            <a:endParaRPr lang="en-GB" b="1" u="sng" dirty="0"/>
          </a:p>
          <a:p>
            <a:pPr>
              <a:buFont typeface="Wingdings" panose="05000000000000000000" pitchFamily="2" charset="2"/>
              <a:buChar char="q"/>
            </a:pPr>
            <a:r>
              <a:rPr lang="en-GB" b="1" dirty="0"/>
              <a:t> </a:t>
            </a:r>
            <a:r>
              <a:rPr lang="en-GB" b="1" dirty="0">
                <a:solidFill>
                  <a:srgbClr val="FFC000"/>
                </a:solidFill>
              </a:rPr>
              <a:t>Phototoxic</a:t>
            </a:r>
            <a:r>
              <a:rPr lang="en-GB" b="1" dirty="0"/>
              <a:t> and </a:t>
            </a:r>
            <a:r>
              <a:rPr lang="en-GB" b="1" dirty="0">
                <a:solidFill>
                  <a:srgbClr val="FFC000"/>
                </a:solidFill>
              </a:rPr>
              <a:t>allergic contact dermatitis </a:t>
            </a:r>
            <a:r>
              <a:rPr lang="en-GB" b="1" dirty="0"/>
              <a:t>are usually the results of </a:t>
            </a:r>
            <a:r>
              <a:rPr lang="en-GB" b="1" dirty="0">
                <a:solidFill>
                  <a:srgbClr val="FFC000"/>
                </a:solidFill>
              </a:rPr>
              <a:t>UVA (320 to 400 nm) </a:t>
            </a:r>
            <a:r>
              <a:rPr lang="en-GB" b="1" dirty="0"/>
              <a:t>and </a:t>
            </a:r>
            <a:r>
              <a:rPr lang="en-GB" b="1" dirty="0">
                <a:solidFill>
                  <a:srgbClr val="FFC000"/>
                </a:solidFill>
              </a:rPr>
              <a:t>visible light ranges (400 to 800 nm</a:t>
            </a:r>
            <a:r>
              <a:rPr lang="en-GB" b="1" dirty="0" smtClean="0">
                <a:solidFill>
                  <a:srgbClr val="FFC000"/>
                </a:solidFill>
              </a:rPr>
              <a:t>).</a:t>
            </a:r>
          </a:p>
          <a:p>
            <a:pPr marL="0" indent="0">
              <a:buNone/>
            </a:pPr>
            <a:endParaRPr lang="en-GB" b="1" dirty="0" smtClean="0"/>
          </a:p>
          <a:p>
            <a:pPr>
              <a:buFont typeface="Wingdings" panose="05000000000000000000" pitchFamily="2" charset="2"/>
              <a:buChar char="q"/>
            </a:pPr>
            <a:r>
              <a:rPr lang="en-GB" b="1" dirty="0" smtClean="0"/>
              <a:t> </a:t>
            </a:r>
            <a:r>
              <a:rPr lang="en-GB" b="1" dirty="0">
                <a:solidFill>
                  <a:srgbClr val="FFC000"/>
                </a:solidFill>
              </a:rPr>
              <a:t>UVA</a:t>
            </a:r>
            <a:r>
              <a:rPr lang="en-GB" b="1" dirty="0"/>
              <a:t> is capable of penetrating the </a:t>
            </a:r>
            <a:r>
              <a:rPr lang="en-GB" b="1" dirty="0">
                <a:solidFill>
                  <a:srgbClr val="FFC000"/>
                </a:solidFill>
              </a:rPr>
              <a:t>reticular dermis </a:t>
            </a:r>
            <a:r>
              <a:rPr lang="en-GB" b="1" dirty="0"/>
              <a:t>and is the cause of </a:t>
            </a:r>
            <a:r>
              <a:rPr lang="en-GB" b="1" dirty="0">
                <a:solidFill>
                  <a:srgbClr val="FFC000"/>
                </a:solidFill>
              </a:rPr>
              <a:t>most photosensitivity reactions</a:t>
            </a:r>
            <a:r>
              <a:rPr lang="en-GB" b="1" dirty="0"/>
              <a:t>.</a:t>
            </a:r>
            <a:endParaRPr lang="en-US" b="1" dirty="0"/>
          </a:p>
          <a:p>
            <a:endParaRPr lang="en-US" dirty="0"/>
          </a:p>
        </p:txBody>
      </p:sp>
    </p:spTree>
    <p:extLst>
      <p:ext uri="{BB962C8B-B14F-4D97-AF65-F5344CB8AC3E}">
        <p14:creationId xmlns:p14="http://schemas.microsoft.com/office/powerpoint/2010/main" val="377632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An American study revealed that </a:t>
            </a:r>
            <a:r>
              <a:rPr lang="en-GB" b="1" dirty="0">
                <a:solidFill>
                  <a:srgbClr val="FFC000"/>
                </a:solidFill>
              </a:rPr>
              <a:t>UV filters </a:t>
            </a:r>
            <a:r>
              <a:rPr lang="en-GB" b="1" dirty="0"/>
              <a:t>are the </a:t>
            </a:r>
            <a:r>
              <a:rPr lang="en-GB" b="1" dirty="0">
                <a:solidFill>
                  <a:srgbClr val="FFC000"/>
                </a:solidFill>
              </a:rPr>
              <a:t>most common </a:t>
            </a:r>
            <a:r>
              <a:rPr lang="en-GB" b="1" dirty="0"/>
              <a:t>cause of </a:t>
            </a:r>
            <a:r>
              <a:rPr lang="en-GB" b="1" dirty="0">
                <a:solidFill>
                  <a:srgbClr val="FFC000"/>
                </a:solidFill>
              </a:rPr>
              <a:t>positive photo patch testing</a:t>
            </a:r>
            <a:r>
              <a:rPr lang="en-GB" b="1" dirty="0" smtClean="0"/>
              <a:t>.</a:t>
            </a:r>
          </a:p>
          <a:p>
            <a:pPr marL="0" indent="0">
              <a:buNone/>
            </a:pPr>
            <a:endParaRPr lang="en-GB" b="1" u="sng" dirty="0"/>
          </a:p>
          <a:p>
            <a:pPr>
              <a:buFont typeface="Wingdings" panose="05000000000000000000" pitchFamily="2" charset="2"/>
              <a:buChar char="q"/>
            </a:pPr>
            <a:r>
              <a:rPr lang="en-GB" b="1" dirty="0"/>
              <a:t> Risk factors that can lead to sunscreen allergy are unknown but are more likely to be </a:t>
            </a:r>
            <a:r>
              <a:rPr lang="en-GB" b="1" dirty="0">
                <a:solidFill>
                  <a:srgbClr val="FFC000"/>
                </a:solidFill>
              </a:rPr>
              <a:t>sex</a:t>
            </a:r>
            <a:r>
              <a:rPr lang="en-GB" b="1" dirty="0"/>
              <a:t>, </a:t>
            </a:r>
            <a:r>
              <a:rPr lang="en-GB" b="1" dirty="0">
                <a:solidFill>
                  <a:srgbClr val="FFC000"/>
                </a:solidFill>
              </a:rPr>
              <a:t>prior </a:t>
            </a:r>
            <a:r>
              <a:rPr lang="en-GB" b="1" dirty="0" err="1">
                <a:solidFill>
                  <a:srgbClr val="FFC000"/>
                </a:solidFill>
              </a:rPr>
              <a:t>photodermatosis</a:t>
            </a:r>
            <a:r>
              <a:rPr lang="en-GB" b="1" dirty="0"/>
              <a:t>, use of sunscreen on </a:t>
            </a:r>
            <a:r>
              <a:rPr lang="en-GB" b="1" dirty="0">
                <a:solidFill>
                  <a:srgbClr val="FFC000"/>
                </a:solidFill>
              </a:rPr>
              <a:t>damaged skin</a:t>
            </a:r>
            <a:r>
              <a:rPr lang="en-GB" b="1" dirty="0"/>
              <a:t>, </a:t>
            </a:r>
            <a:r>
              <a:rPr lang="en-GB" b="1" dirty="0">
                <a:solidFill>
                  <a:srgbClr val="FFC000"/>
                </a:solidFill>
              </a:rPr>
              <a:t>working outdoors</a:t>
            </a:r>
            <a:r>
              <a:rPr lang="en-GB" b="1" dirty="0"/>
              <a:t>, and </a:t>
            </a:r>
            <a:r>
              <a:rPr lang="en-GB" b="1" dirty="0">
                <a:solidFill>
                  <a:srgbClr val="FFC000"/>
                </a:solidFill>
              </a:rPr>
              <a:t>atopy</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It was a concern in the past that regular sunscreen use would result in </a:t>
            </a:r>
            <a:r>
              <a:rPr lang="en-GB" b="1" dirty="0">
                <a:solidFill>
                  <a:srgbClr val="FFC000"/>
                </a:solidFill>
              </a:rPr>
              <a:t>Vitamin D deficiency</a:t>
            </a:r>
            <a:r>
              <a:rPr lang="en-GB" b="1" dirty="0"/>
              <a:t>; however, vitamin D levels are not significantly affected by the regular use of sunscreen.</a:t>
            </a:r>
            <a:endParaRPr lang="en-US" b="1" dirty="0"/>
          </a:p>
        </p:txBody>
      </p:sp>
    </p:spTree>
    <p:extLst>
      <p:ext uri="{BB962C8B-B14F-4D97-AF65-F5344CB8AC3E}">
        <p14:creationId xmlns:p14="http://schemas.microsoft.com/office/powerpoint/2010/main" val="1906570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The adverse effects of</a:t>
            </a:r>
            <a:r>
              <a:rPr lang="en-GB" b="1" dirty="0">
                <a:solidFill>
                  <a:srgbClr val="FFC000"/>
                </a:solidFill>
              </a:rPr>
              <a:t> physical </a:t>
            </a:r>
            <a:r>
              <a:rPr lang="en-GB" b="1" dirty="0"/>
              <a:t>sunscreen are due to the usage of </a:t>
            </a:r>
            <a:r>
              <a:rPr lang="en-GB" b="1" dirty="0">
                <a:solidFill>
                  <a:srgbClr val="FFC000"/>
                </a:solidFill>
              </a:rPr>
              <a:t>nanoparticles</a:t>
            </a:r>
            <a:r>
              <a:rPr lang="en-GB" b="1" dirty="0"/>
              <a:t>, which has a more beneficial </a:t>
            </a:r>
            <a:r>
              <a:rPr lang="en-GB" b="1" dirty="0">
                <a:solidFill>
                  <a:srgbClr val="FFC000"/>
                </a:solidFill>
              </a:rPr>
              <a:t>cosmetic</a:t>
            </a:r>
            <a:r>
              <a:rPr lang="en-GB" b="1" dirty="0"/>
              <a:t> effect</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The increased surface area of nanoparticles can result in a greater amount of </a:t>
            </a:r>
            <a:r>
              <a:rPr lang="en-GB" b="1" dirty="0">
                <a:solidFill>
                  <a:srgbClr val="FFC000"/>
                </a:solidFill>
              </a:rPr>
              <a:t>catalytic reactions</a:t>
            </a:r>
            <a:r>
              <a:rPr lang="en-GB" b="1" dirty="0"/>
              <a:t>, increasing the production of </a:t>
            </a:r>
            <a:r>
              <a:rPr lang="en-GB" b="1" dirty="0">
                <a:solidFill>
                  <a:srgbClr val="FFC000"/>
                </a:solidFill>
              </a:rPr>
              <a:t>free radicals</a:t>
            </a:r>
            <a:r>
              <a:rPr lang="en-GB" b="1" dirty="0"/>
              <a:t> and damage to</a:t>
            </a:r>
            <a:r>
              <a:rPr lang="en-GB" b="1" dirty="0">
                <a:solidFill>
                  <a:srgbClr val="FFC000"/>
                </a:solidFill>
              </a:rPr>
              <a:t> DNA </a:t>
            </a:r>
            <a:r>
              <a:rPr lang="en-GB" b="1" dirty="0"/>
              <a:t>and </a:t>
            </a:r>
            <a:r>
              <a:rPr lang="en-GB" b="1" dirty="0">
                <a:solidFill>
                  <a:srgbClr val="FFC000"/>
                </a:solidFill>
              </a:rPr>
              <a:t>proteins</a:t>
            </a:r>
            <a:r>
              <a:rPr lang="en-GB" b="1" dirty="0"/>
              <a:t>. </a:t>
            </a:r>
            <a:endParaRPr lang="en-US" b="1" dirty="0"/>
          </a:p>
        </p:txBody>
      </p:sp>
    </p:spTree>
    <p:extLst>
      <p:ext uri="{BB962C8B-B14F-4D97-AF65-F5344CB8AC3E}">
        <p14:creationId xmlns:p14="http://schemas.microsoft.com/office/powerpoint/2010/main" val="12121718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Three observations led to the review of animal and human studies regarding the adverse effects of UV filters</a:t>
            </a:r>
            <a:r>
              <a:rPr lang="en-GB" b="1" dirty="0" smtClean="0"/>
              <a:t>:</a:t>
            </a:r>
          </a:p>
          <a:p>
            <a:pPr marL="0" indent="0">
              <a:buNone/>
            </a:pPr>
            <a:endParaRPr lang="en-US" b="1" dirty="0"/>
          </a:p>
          <a:p>
            <a:pPr lvl="0"/>
            <a:r>
              <a:rPr lang="en-GB" b="1" dirty="0"/>
              <a:t>An increase in </a:t>
            </a:r>
            <a:r>
              <a:rPr lang="en-GB" b="1" dirty="0">
                <a:solidFill>
                  <a:srgbClr val="FFC000"/>
                </a:solidFill>
              </a:rPr>
              <a:t>sunscreen use</a:t>
            </a:r>
            <a:endParaRPr lang="en-US" b="1" dirty="0">
              <a:solidFill>
                <a:srgbClr val="FFC000"/>
              </a:solidFill>
            </a:endParaRPr>
          </a:p>
          <a:p>
            <a:pPr lvl="0"/>
            <a:r>
              <a:rPr lang="en-GB" b="1" dirty="0"/>
              <a:t>An increase in the incidence of </a:t>
            </a:r>
            <a:r>
              <a:rPr lang="en-GB" b="1" dirty="0">
                <a:solidFill>
                  <a:srgbClr val="FFC000"/>
                </a:solidFill>
              </a:rPr>
              <a:t>malignant melanoma</a:t>
            </a:r>
            <a:endParaRPr lang="en-US" b="1" dirty="0">
              <a:solidFill>
                <a:srgbClr val="FFC000"/>
              </a:solidFill>
            </a:endParaRPr>
          </a:p>
          <a:p>
            <a:pPr lvl="0"/>
            <a:r>
              <a:rPr lang="en-GB" b="1" dirty="0"/>
              <a:t>An increase in experimental studies demonstrating UV filters have adverse </a:t>
            </a:r>
            <a:r>
              <a:rPr lang="en-GB" b="1" dirty="0">
                <a:solidFill>
                  <a:srgbClr val="FFC000"/>
                </a:solidFill>
              </a:rPr>
              <a:t>endocrine effects</a:t>
            </a:r>
            <a:endParaRPr lang="en-US" b="1" dirty="0">
              <a:solidFill>
                <a:srgbClr val="FFC000"/>
              </a:solidFill>
            </a:endParaRPr>
          </a:p>
          <a:p>
            <a:endParaRPr lang="en-US" dirty="0"/>
          </a:p>
        </p:txBody>
      </p:sp>
    </p:spTree>
    <p:extLst>
      <p:ext uri="{BB962C8B-B14F-4D97-AF65-F5344CB8AC3E}">
        <p14:creationId xmlns:p14="http://schemas.microsoft.com/office/powerpoint/2010/main" val="6341958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In vivo and in vitro animal studies have shown multiple potential </a:t>
            </a:r>
            <a:r>
              <a:rPr lang="en-GB" b="1" dirty="0">
                <a:solidFill>
                  <a:srgbClr val="FFC000"/>
                </a:solidFill>
              </a:rPr>
              <a:t>adverse effects </a:t>
            </a:r>
            <a:r>
              <a:rPr lang="en-GB" b="1" dirty="0"/>
              <a:t>of UV filters within sunscreen</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These adverse effects include </a:t>
            </a:r>
            <a:r>
              <a:rPr lang="en-GB" b="1" dirty="0">
                <a:solidFill>
                  <a:srgbClr val="FFC000"/>
                </a:solidFill>
              </a:rPr>
              <a:t>endocrine dysfunction </a:t>
            </a:r>
            <a:r>
              <a:rPr lang="en-GB" b="1" dirty="0"/>
              <a:t>of the </a:t>
            </a:r>
            <a:r>
              <a:rPr lang="en-GB" b="1" dirty="0">
                <a:solidFill>
                  <a:srgbClr val="FFC000"/>
                </a:solidFill>
              </a:rPr>
              <a:t>reproductive</a:t>
            </a:r>
            <a:r>
              <a:rPr lang="en-GB" b="1" dirty="0"/>
              <a:t> and </a:t>
            </a:r>
            <a:r>
              <a:rPr lang="en-GB" b="1" dirty="0">
                <a:solidFill>
                  <a:srgbClr val="FFC000"/>
                </a:solidFill>
              </a:rPr>
              <a:t>developmental system</a:t>
            </a:r>
            <a:r>
              <a:rPr lang="en-GB" b="1" dirty="0" smtClean="0"/>
              <a:t>.</a:t>
            </a:r>
          </a:p>
          <a:p>
            <a:pPr marL="0" indent="0">
              <a:buNone/>
            </a:pPr>
            <a:r>
              <a:rPr lang="en-GB" b="1" dirty="0" smtClean="0"/>
              <a:t> </a:t>
            </a:r>
          </a:p>
          <a:p>
            <a:pPr>
              <a:buFont typeface="Wingdings" panose="05000000000000000000" pitchFamily="2" charset="2"/>
              <a:buChar char="q"/>
            </a:pPr>
            <a:r>
              <a:rPr lang="en-GB" b="1" dirty="0" smtClean="0"/>
              <a:t> </a:t>
            </a:r>
            <a:r>
              <a:rPr lang="en-GB" b="1" dirty="0"/>
              <a:t>An </a:t>
            </a:r>
            <a:r>
              <a:rPr lang="en-GB" b="1" dirty="0">
                <a:solidFill>
                  <a:srgbClr val="FFC000"/>
                </a:solidFill>
              </a:rPr>
              <a:t>anti-estrogenic effect </a:t>
            </a:r>
            <a:r>
              <a:rPr lang="en-GB" b="1" dirty="0"/>
              <a:t>was strongly associated with BP-3 as well as 3-BC, 4 MBC, and OMC</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This finding was based on the </a:t>
            </a:r>
            <a:r>
              <a:rPr lang="en-GB" b="1" dirty="0">
                <a:solidFill>
                  <a:srgbClr val="FFC000"/>
                </a:solidFill>
              </a:rPr>
              <a:t>uterine weight of immature rats</a:t>
            </a:r>
            <a:r>
              <a:rPr lang="en-GB" b="1" dirty="0"/>
              <a:t>. </a:t>
            </a:r>
            <a:endParaRPr lang="en-US" b="1" dirty="0"/>
          </a:p>
        </p:txBody>
      </p:sp>
    </p:spTree>
    <p:extLst>
      <p:ext uri="{BB962C8B-B14F-4D97-AF65-F5344CB8AC3E}">
        <p14:creationId xmlns:p14="http://schemas.microsoft.com/office/powerpoint/2010/main" val="5711704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Experimental studies in humans have demonstrated an </a:t>
            </a:r>
            <a:r>
              <a:rPr lang="en-GB" b="1" dirty="0">
                <a:solidFill>
                  <a:srgbClr val="FFC000"/>
                </a:solidFill>
              </a:rPr>
              <a:t>increased permeability </a:t>
            </a:r>
            <a:r>
              <a:rPr lang="en-GB" b="1" dirty="0"/>
              <a:t>of the UV filters BP-3, 4 MBC, and OMC. Levels were detectable in the plasma 1 to 2 hours after exposure</a:t>
            </a:r>
            <a:r>
              <a:rPr lang="en-GB" b="1" dirty="0" smtClean="0"/>
              <a:t>.</a:t>
            </a:r>
          </a:p>
          <a:p>
            <a:pPr marL="0" indent="0">
              <a:buNone/>
            </a:pPr>
            <a:r>
              <a:rPr lang="en-GB" b="1" dirty="0" smtClean="0"/>
              <a:t> </a:t>
            </a:r>
          </a:p>
          <a:p>
            <a:pPr>
              <a:buFont typeface="Wingdings" panose="05000000000000000000" pitchFamily="2" charset="2"/>
              <a:buChar char="q"/>
            </a:pPr>
            <a:r>
              <a:rPr lang="en-GB" b="1" dirty="0">
                <a:solidFill>
                  <a:srgbClr val="FFC000"/>
                </a:solidFill>
              </a:rPr>
              <a:t>Male urine </a:t>
            </a:r>
            <a:r>
              <a:rPr lang="en-GB" b="1" dirty="0"/>
              <a:t>and plasma concentration samples were higher than female samples. </a:t>
            </a:r>
            <a:endParaRPr lang="en-GB" b="1" dirty="0" smtClean="0"/>
          </a:p>
          <a:p>
            <a:pPr marL="0" indent="0">
              <a:buNone/>
            </a:pPr>
            <a:endParaRPr lang="en-GB" b="1" dirty="0" smtClean="0"/>
          </a:p>
          <a:p>
            <a:pPr>
              <a:buFont typeface="Wingdings" panose="05000000000000000000" pitchFamily="2" charset="2"/>
              <a:buChar char="q"/>
            </a:pPr>
            <a:r>
              <a:rPr lang="en-GB" b="1" dirty="0"/>
              <a:t> An increased concentration of BP-3 in a </a:t>
            </a:r>
            <a:r>
              <a:rPr lang="en-GB" b="1" dirty="0">
                <a:solidFill>
                  <a:srgbClr val="FFC000"/>
                </a:solidFill>
              </a:rPr>
              <a:t>mother's urine </a:t>
            </a:r>
            <a:r>
              <a:rPr lang="en-GB" b="1" dirty="0"/>
              <a:t>was associated with </a:t>
            </a:r>
            <a:r>
              <a:rPr lang="en-GB" b="1" dirty="0">
                <a:solidFill>
                  <a:srgbClr val="FFC000"/>
                </a:solidFill>
              </a:rPr>
              <a:t>decreased birth weight </a:t>
            </a:r>
            <a:r>
              <a:rPr lang="en-GB" b="1" dirty="0"/>
              <a:t>in </a:t>
            </a:r>
            <a:r>
              <a:rPr lang="en-GB" b="1" dirty="0">
                <a:solidFill>
                  <a:srgbClr val="FFC000"/>
                </a:solidFill>
              </a:rPr>
              <a:t>girls</a:t>
            </a:r>
            <a:r>
              <a:rPr lang="en-GB" b="1" dirty="0"/>
              <a:t> and </a:t>
            </a:r>
            <a:r>
              <a:rPr lang="en-GB" b="1" dirty="0">
                <a:solidFill>
                  <a:srgbClr val="FFC000"/>
                </a:solidFill>
              </a:rPr>
              <a:t>increased birth weight </a:t>
            </a:r>
            <a:r>
              <a:rPr lang="en-GB" b="1" dirty="0"/>
              <a:t>and </a:t>
            </a:r>
            <a:r>
              <a:rPr lang="en-GB" b="1" dirty="0">
                <a:solidFill>
                  <a:srgbClr val="FFC000"/>
                </a:solidFill>
              </a:rPr>
              <a:t>head circumference in boys</a:t>
            </a:r>
            <a:endParaRPr lang="en-US" b="1" dirty="0">
              <a:solidFill>
                <a:srgbClr val="FFC000"/>
              </a:solidFill>
            </a:endParaRPr>
          </a:p>
        </p:txBody>
      </p:sp>
    </p:spTree>
    <p:extLst>
      <p:ext uri="{BB962C8B-B14F-4D97-AF65-F5344CB8AC3E}">
        <p14:creationId xmlns:p14="http://schemas.microsoft.com/office/powerpoint/2010/main" val="2441293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GB" dirty="0"/>
              <a:t> </a:t>
            </a:r>
            <a:r>
              <a:rPr lang="en-GB" b="1" dirty="0"/>
              <a:t>Recurrent and severe sunburns are a risk factor for </a:t>
            </a:r>
            <a:r>
              <a:rPr lang="en-GB" b="1" dirty="0" err="1">
                <a:solidFill>
                  <a:srgbClr val="FFC000"/>
                </a:solidFill>
              </a:rPr>
              <a:t>nonmelanoma</a:t>
            </a:r>
            <a:r>
              <a:rPr lang="en-GB" b="1" dirty="0">
                <a:solidFill>
                  <a:srgbClr val="FFC000"/>
                </a:solidFill>
              </a:rPr>
              <a:t> skin cancer</a:t>
            </a:r>
            <a:r>
              <a:rPr lang="en-GB" b="1" dirty="0" smtClean="0"/>
              <a:t>.</a:t>
            </a:r>
            <a:endParaRPr lang="fa-IR" b="1" dirty="0" smtClean="0"/>
          </a:p>
          <a:p>
            <a:pPr marL="0" indent="0">
              <a:buNone/>
            </a:pPr>
            <a:endParaRPr lang="en-GB" b="1" u="sng" dirty="0"/>
          </a:p>
          <a:p>
            <a:pPr>
              <a:buFont typeface="Wingdings" panose="05000000000000000000" pitchFamily="2" charset="2"/>
              <a:buChar char="q"/>
            </a:pPr>
            <a:r>
              <a:rPr lang="en-GB" b="1" dirty="0"/>
              <a:t> The FDA regulates sunscreen as an over-the-counter medication</a:t>
            </a:r>
            <a:r>
              <a:rPr lang="en-GB" b="1" dirty="0" smtClean="0"/>
              <a:t>.</a:t>
            </a:r>
            <a:endParaRPr lang="fa-IR" b="1" dirty="0" smtClean="0"/>
          </a:p>
          <a:p>
            <a:pPr marL="0" indent="0">
              <a:buNone/>
            </a:pPr>
            <a:endParaRPr lang="en-GB" b="1" dirty="0" smtClean="0"/>
          </a:p>
          <a:p>
            <a:pPr>
              <a:buFont typeface="Wingdings" panose="05000000000000000000" pitchFamily="2" charset="2"/>
              <a:buChar char="q"/>
            </a:pPr>
            <a:r>
              <a:rPr lang="en-GB" b="1" dirty="0" smtClean="0"/>
              <a:t> </a:t>
            </a:r>
            <a:r>
              <a:rPr lang="en-GB" b="1" dirty="0"/>
              <a:t>Currently, 16 UV filters are listed, 14 </a:t>
            </a:r>
            <a:r>
              <a:rPr lang="en-GB" b="1" dirty="0">
                <a:solidFill>
                  <a:srgbClr val="FFC000"/>
                </a:solidFill>
              </a:rPr>
              <a:t>organic</a:t>
            </a:r>
            <a:r>
              <a:rPr lang="en-GB" b="1" dirty="0"/>
              <a:t> filters, and two </a:t>
            </a:r>
            <a:r>
              <a:rPr lang="en-GB" b="1" dirty="0">
                <a:solidFill>
                  <a:srgbClr val="FFC000"/>
                </a:solidFill>
              </a:rPr>
              <a:t>nonorganic</a:t>
            </a:r>
            <a:r>
              <a:rPr lang="en-GB" b="1" dirty="0"/>
              <a:t> filters, including </a:t>
            </a:r>
            <a:r>
              <a:rPr lang="en-GB" b="1" dirty="0">
                <a:solidFill>
                  <a:srgbClr val="FFC000"/>
                </a:solidFill>
              </a:rPr>
              <a:t>zinc oxide </a:t>
            </a:r>
            <a:r>
              <a:rPr lang="en-GB" b="1" dirty="0"/>
              <a:t>and </a:t>
            </a:r>
            <a:r>
              <a:rPr lang="en-GB" b="1" dirty="0">
                <a:solidFill>
                  <a:srgbClr val="FFC000"/>
                </a:solidFill>
              </a:rPr>
              <a:t>titanium dioxide</a:t>
            </a:r>
            <a:r>
              <a:rPr lang="en-GB" b="1" dirty="0" smtClean="0"/>
              <a:t>.</a:t>
            </a:r>
          </a:p>
          <a:p>
            <a:endParaRPr lang="en-US" dirty="0"/>
          </a:p>
        </p:txBody>
      </p:sp>
    </p:spTree>
    <p:extLst>
      <p:ext uri="{BB962C8B-B14F-4D97-AF65-F5344CB8AC3E}">
        <p14:creationId xmlns:p14="http://schemas.microsoft.com/office/powerpoint/2010/main" val="1847856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FF0000"/>
                </a:solidFill>
              </a:rPr>
              <a:t>Contraindications</a:t>
            </a:r>
            <a:r>
              <a:rPr lang="en-US" b="1" dirty="0"/>
              <a:t/>
            </a:r>
            <a:br>
              <a:rPr lang="en-US" b="1" dirty="0"/>
            </a:b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Although </a:t>
            </a:r>
            <a:r>
              <a:rPr lang="en-GB" b="1" dirty="0" err="1"/>
              <a:t>photoprotection</a:t>
            </a:r>
            <a:r>
              <a:rPr lang="en-GB" b="1" dirty="0"/>
              <a:t> is indicated in all age groups, the 1999 FDA Sunscreen Final Monograph recommended that parents of </a:t>
            </a:r>
            <a:r>
              <a:rPr lang="en-GB" b="1" dirty="0">
                <a:solidFill>
                  <a:srgbClr val="FFC000"/>
                </a:solidFill>
              </a:rPr>
              <a:t>children under the age of 6 months </a:t>
            </a:r>
            <a:r>
              <a:rPr lang="en-GB" b="1" dirty="0"/>
              <a:t>should consult a physician before sunscreen administration in this age group. </a:t>
            </a:r>
            <a:endParaRPr lang="en-GB" b="1" dirty="0" smtClean="0"/>
          </a:p>
          <a:p>
            <a:pPr marL="0" indent="0">
              <a:buNone/>
            </a:pPr>
            <a:endParaRPr lang="en-GB" b="1" dirty="0" smtClean="0"/>
          </a:p>
          <a:p>
            <a:pPr>
              <a:buFont typeface="Wingdings" panose="05000000000000000000" pitchFamily="2" charset="2"/>
              <a:buChar char="q"/>
            </a:pPr>
            <a:r>
              <a:rPr lang="en-GB" b="1" dirty="0" smtClean="0"/>
              <a:t>This </a:t>
            </a:r>
            <a:r>
              <a:rPr lang="en-GB" b="1" dirty="0"/>
              <a:t>recommendation is due to the</a:t>
            </a:r>
            <a:r>
              <a:rPr lang="en-GB" b="1" dirty="0">
                <a:solidFill>
                  <a:srgbClr val="FFC000"/>
                </a:solidFill>
              </a:rPr>
              <a:t> lack of development of metabolism </a:t>
            </a:r>
            <a:r>
              <a:rPr lang="en-GB" b="1" dirty="0"/>
              <a:t>and </a:t>
            </a:r>
            <a:r>
              <a:rPr lang="en-GB" b="1" dirty="0">
                <a:solidFill>
                  <a:srgbClr val="FFC000"/>
                </a:solidFill>
              </a:rPr>
              <a:t>excretion of the chemically </a:t>
            </a:r>
            <a:r>
              <a:rPr lang="en-GB" b="1" dirty="0"/>
              <a:t>absorbed agents within sunscreen</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solidFill>
                  <a:srgbClr val="FFC000"/>
                </a:solidFill>
              </a:rPr>
              <a:t>If sunscreen is necessary</a:t>
            </a:r>
            <a:r>
              <a:rPr lang="en-GB" b="1" dirty="0"/>
              <a:t>, it should be limited and infrequently used on </a:t>
            </a:r>
            <a:r>
              <a:rPr lang="en-GB" b="1" dirty="0">
                <a:solidFill>
                  <a:srgbClr val="FFC000"/>
                </a:solidFill>
              </a:rPr>
              <a:t>sun-exposed areas </a:t>
            </a:r>
            <a:r>
              <a:rPr lang="en-GB" b="1" dirty="0"/>
              <a:t>of the body only</a:t>
            </a:r>
            <a:r>
              <a:rPr lang="en-GB" b="1" dirty="0" smtClean="0"/>
              <a:t>.</a:t>
            </a:r>
            <a:endParaRPr lang="en-US" b="1" dirty="0"/>
          </a:p>
          <a:p>
            <a:endParaRPr lang="en-US" dirty="0"/>
          </a:p>
        </p:txBody>
      </p:sp>
    </p:spTree>
    <p:extLst>
      <p:ext uri="{BB962C8B-B14F-4D97-AF65-F5344CB8AC3E}">
        <p14:creationId xmlns:p14="http://schemas.microsoft.com/office/powerpoint/2010/main" val="20510386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FF0000"/>
                </a:solidFill>
              </a:rPr>
              <a:t>Monitoring</a:t>
            </a:r>
            <a:r>
              <a:rPr lang="en-US" b="1" dirty="0"/>
              <a:t/>
            </a:r>
            <a:br>
              <a:rPr lang="en-US" b="1" dirty="0"/>
            </a:b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smtClean="0"/>
              <a:t>The </a:t>
            </a:r>
            <a:r>
              <a:rPr lang="en-GB" b="1" dirty="0"/>
              <a:t>efficacy of sunscreen is </a:t>
            </a:r>
            <a:r>
              <a:rPr lang="en-GB" b="1" dirty="0">
                <a:solidFill>
                  <a:srgbClr val="FFC000"/>
                </a:solidFill>
              </a:rPr>
              <a:t>determined by UVB protection</a:t>
            </a:r>
            <a:r>
              <a:rPr lang="en-GB" b="1" dirty="0"/>
              <a:t>, which is measured by the </a:t>
            </a:r>
            <a:r>
              <a:rPr lang="en-GB" b="1" dirty="0">
                <a:solidFill>
                  <a:srgbClr val="FFC000"/>
                </a:solidFill>
              </a:rPr>
              <a:t>sun protection factor (SPF) </a:t>
            </a:r>
            <a:r>
              <a:rPr lang="en-GB" b="1" dirty="0"/>
              <a:t>and </a:t>
            </a:r>
            <a:r>
              <a:rPr lang="en-GB" b="1" dirty="0" err="1">
                <a:solidFill>
                  <a:srgbClr val="FFC000"/>
                </a:solidFill>
              </a:rPr>
              <a:t>substantivity</a:t>
            </a:r>
            <a:r>
              <a:rPr lang="en-GB" b="1" dirty="0" smtClean="0"/>
              <a:t>.</a:t>
            </a:r>
          </a:p>
          <a:p>
            <a:pPr marL="0" indent="0">
              <a:buNone/>
            </a:pPr>
            <a:endParaRPr lang="en-GB" b="1" dirty="0" smtClean="0"/>
          </a:p>
          <a:p>
            <a:pPr>
              <a:buFont typeface="Wingdings" panose="05000000000000000000" pitchFamily="2" charset="2"/>
              <a:buChar char="q"/>
            </a:pPr>
            <a:r>
              <a:rPr lang="en-GB" b="1" dirty="0" smtClean="0">
                <a:solidFill>
                  <a:srgbClr val="FFC000"/>
                </a:solidFill>
              </a:rPr>
              <a:t> </a:t>
            </a:r>
            <a:r>
              <a:rPr lang="en-GB" b="1" dirty="0">
                <a:solidFill>
                  <a:srgbClr val="FFC000"/>
                </a:solidFill>
              </a:rPr>
              <a:t>SPF </a:t>
            </a:r>
            <a:r>
              <a:rPr lang="en-GB" b="1" dirty="0"/>
              <a:t>is the </a:t>
            </a:r>
            <a:r>
              <a:rPr lang="en-GB" b="1" dirty="0">
                <a:solidFill>
                  <a:srgbClr val="FFC000"/>
                </a:solidFill>
              </a:rPr>
              <a:t>ratio of the smallest dose of UVB radiation </a:t>
            </a:r>
            <a:r>
              <a:rPr lang="en-GB" b="1" dirty="0"/>
              <a:t>required to produce </a:t>
            </a:r>
            <a:r>
              <a:rPr lang="en-GB" b="1" dirty="0">
                <a:solidFill>
                  <a:srgbClr val="FFC000"/>
                </a:solidFill>
              </a:rPr>
              <a:t>minimal erythema </a:t>
            </a:r>
            <a:r>
              <a:rPr lang="en-GB" b="1" dirty="0"/>
              <a:t>on </a:t>
            </a:r>
            <a:r>
              <a:rPr lang="en-GB" b="1" dirty="0">
                <a:solidFill>
                  <a:srgbClr val="FFC000"/>
                </a:solidFill>
              </a:rPr>
              <a:t>sunscreen-protected skin </a:t>
            </a:r>
            <a:r>
              <a:rPr lang="en-GB" b="1" dirty="0"/>
              <a:t>compared to the necessary dose of UVB to produce the </a:t>
            </a:r>
            <a:r>
              <a:rPr lang="en-GB" b="1" dirty="0">
                <a:solidFill>
                  <a:srgbClr val="FFC000"/>
                </a:solidFill>
              </a:rPr>
              <a:t>same amount </a:t>
            </a:r>
            <a:r>
              <a:rPr lang="en-GB" b="1" dirty="0"/>
              <a:t>of erythema on </a:t>
            </a:r>
            <a:r>
              <a:rPr lang="en-GB" b="1" dirty="0">
                <a:solidFill>
                  <a:srgbClr val="FFC000"/>
                </a:solidFill>
              </a:rPr>
              <a:t>non- protected skin</a:t>
            </a:r>
            <a:r>
              <a:rPr lang="en-GB" b="1" dirty="0" smtClean="0"/>
              <a:t>.</a:t>
            </a:r>
          </a:p>
          <a:p>
            <a:pPr>
              <a:buFont typeface="Wingdings" panose="05000000000000000000" pitchFamily="2" charset="2"/>
              <a:buChar char="q"/>
            </a:pPr>
            <a:endParaRPr lang="en-GB" b="1" dirty="0" smtClean="0"/>
          </a:p>
          <a:p>
            <a:pPr>
              <a:buFont typeface="Wingdings" panose="05000000000000000000" pitchFamily="2" charset="2"/>
              <a:buChar char="q"/>
            </a:pPr>
            <a:r>
              <a:rPr lang="en-GB" b="1" dirty="0" smtClean="0">
                <a:solidFill>
                  <a:srgbClr val="FFC000"/>
                </a:solidFill>
              </a:rPr>
              <a:t> </a:t>
            </a:r>
            <a:r>
              <a:rPr lang="en-GB" b="1" dirty="0">
                <a:solidFill>
                  <a:srgbClr val="FFC000"/>
                </a:solidFill>
              </a:rPr>
              <a:t>SPF </a:t>
            </a:r>
            <a:r>
              <a:rPr lang="en-GB" b="1" dirty="0"/>
              <a:t>is a better predictor of protection against</a:t>
            </a:r>
            <a:r>
              <a:rPr lang="en-GB" b="1" dirty="0">
                <a:solidFill>
                  <a:srgbClr val="FFC000"/>
                </a:solidFill>
              </a:rPr>
              <a:t> UVB </a:t>
            </a:r>
            <a:r>
              <a:rPr lang="en-GB" b="1" dirty="0"/>
              <a:t>since it is 1000 times more </a:t>
            </a:r>
            <a:r>
              <a:rPr lang="en-GB" b="1" dirty="0" err="1">
                <a:solidFill>
                  <a:srgbClr val="FFC000"/>
                </a:solidFill>
              </a:rPr>
              <a:t>erythemogenic</a:t>
            </a:r>
            <a:r>
              <a:rPr lang="en-GB" b="1" dirty="0">
                <a:solidFill>
                  <a:srgbClr val="FFC000"/>
                </a:solidFill>
              </a:rPr>
              <a:t> than UVA</a:t>
            </a:r>
            <a:r>
              <a:rPr lang="en-GB" b="1" dirty="0"/>
              <a:t>. </a:t>
            </a:r>
            <a:endParaRPr lang="en-US" b="1" dirty="0"/>
          </a:p>
        </p:txBody>
      </p:sp>
    </p:spTree>
    <p:extLst>
      <p:ext uri="{BB962C8B-B14F-4D97-AF65-F5344CB8AC3E}">
        <p14:creationId xmlns:p14="http://schemas.microsoft.com/office/powerpoint/2010/main" val="41288919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q"/>
            </a:pPr>
            <a:r>
              <a:rPr lang="en-GB" b="1" dirty="0"/>
              <a:t>An </a:t>
            </a:r>
            <a:r>
              <a:rPr lang="en-GB" b="1" dirty="0">
                <a:solidFill>
                  <a:srgbClr val="FFC000"/>
                </a:solidFill>
              </a:rPr>
              <a:t>SPF-15</a:t>
            </a:r>
            <a:r>
              <a:rPr lang="en-GB" b="1" dirty="0"/>
              <a:t> can block </a:t>
            </a:r>
            <a:r>
              <a:rPr lang="en-GB" b="1" dirty="0">
                <a:solidFill>
                  <a:srgbClr val="FFC000"/>
                </a:solidFill>
              </a:rPr>
              <a:t>94% </a:t>
            </a:r>
            <a:r>
              <a:rPr lang="en-GB" b="1" dirty="0"/>
              <a:t>of UVB radiation, while an </a:t>
            </a:r>
            <a:r>
              <a:rPr lang="en-GB" b="1" dirty="0">
                <a:solidFill>
                  <a:srgbClr val="FFC000"/>
                </a:solidFill>
              </a:rPr>
              <a:t>SPF-30</a:t>
            </a:r>
            <a:r>
              <a:rPr lang="en-GB" b="1" dirty="0"/>
              <a:t> can block </a:t>
            </a:r>
            <a:r>
              <a:rPr lang="en-GB" b="1" dirty="0">
                <a:solidFill>
                  <a:srgbClr val="FFC000"/>
                </a:solidFill>
              </a:rPr>
              <a:t>97% </a:t>
            </a:r>
            <a:r>
              <a:rPr lang="en-GB" b="1" dirty="0"/>
              <a:t>of UVB radiation</a:t>
            </a:r>
            <a:r>
              <a:rPr lang="en-GB" b="1" dirty="0" smtClean="0"/>
              <a:t>.</a:t>
            </a:r>
          </a:p>
          <a:p>
            <a:pPr marL="0" indent="0">
              <a:buNone/>
            </a:pPr>
            <a:endParaRPr lang="en-GB" b="1" dirty="0" smtClean="0"/>
          </a:p>
          <a:p>
            <a:pPr>
              <a:buFont typeface="Wingdings" panose="05000000000000000000" pitchFamily="2" charset="2"/>
              <a:buChar char="q"/>
            </a:pPr>
            <a:r>
              <a:rPr lang="en-GB" b="1" dirty="0"/>
              <a:t> </a:t>
            </a:r>
            <a:r>
              <a:rPr lang="en-GB" b="1" dirty="0" err="1"/>
              <a:t>Substantivity</a:t>
            </a:r>
            <a:r>
              <a:rPr lang="en-GB" b="1" dirty="0"/>
              <a:t> is the ability of a sunscreen to withstand adverse conditions such as water and sweat</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The FDA has defined terminology to label </a:t>
            </a:r>
            <a:r>
              <a:rPr lang="en-GB" b="1" dirty="0" err="1">
                <a:solidFill>
                  <a:srgbClr val="FFC000"/>
                </a:solidFill>
              </a:rPr>
              <a:t>substantivity</a:t>
            </a:r>
            <a:r>
              <a:rPr lang="en-GB" b="1" dirty="0"/>
              <a:t>. </a:t>
            </a:r>
            <a:r>
              <a:rPr lang="en-GB" b="1" dirty="0">
                <a:solidFill>
                  <a:srgbClr val="FFC000"/>
                </a:solidFill>
              </a:rPr>
              <a:t>Water-resistant</a:t>
            </a:r>
            <a:r>
              <a:rPr lang="en-GB" b="1" dirty="0"/>
              <a:t> refers to a </a:t>
            </a:r>
            <a:r>
              <a:rPr lang="en-GB" b="1" dirty="0">
                <a:solidFill>
                  <a:srgbClr val="FFC000"/>
                </a:solidFill>
              </a:rPr>
              <a:t>40 minute time </a:t>
            </a:r>
            <a:r>
              <a:rPr lang="en-GB" b="1" dirty="0"/>
              <a:t>interval of maintained </a:t>
            </a:r>
            <a:r>
              <a:rPr lang="en-GB" b="1" dirty="0" err="1"/>
              <a:t>photoprotection</a:t>
            </a:r>
            <a:r>
              <a:rPr lang="en-GB" b="1" dirty="0"/>
              <a:t> with </a:t>
            </a:r>
            <a:r>
              <a:rPr lang="en-GB" b="1" dirty="0">
                <a:solidFill>
                  <a:srgbClr val="FFC000"/>
                </a:solidFill>
              </a:rPr>
              <a:t>water immersion </a:t>
            </a:r>
            <a:r>
              <a:rPr lang="en-GB" b="1" dirty="0"/>
              <a:t>and moderate activity</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solidFill>
                  <a:srgbClr val="FFC000"/>
                </a:solidFill>
              </a:rPr>
              <a:t>Very water-resistant </a:t>
            </a:r>
            <a:r>
              <a:rPr lang="en-GB" b="1" dirty="0"/>
              <a:t>refers to effectiveness for </a:t>
            </a:r>
            <a:r>
              <a:rPr lang="en-GB" b="1" dirty="0">
                <a:solidFill>
                  <a:srgbClr val="FFC000"/>
                </a:solidFill>
              </a:rPr>
              <a:t>80 minutes</a:t>
            </a:r>
            <a:r>
              <a:rPr lang="en-GB" b="1" dirty="0"/>
              <a:t>. Both terms can qualify as sweat resistant.</a:t>
            </a:r>
            <a:endParaRPr lang="en-US" b="1" dirty="0"/>
          </a:p>
        </p:txBody>
      </p:sp>
    </p:spTree>
    <p:extLst>
      <p:ext uri="{BB962C8B-B14F-4D97-AF65-F5344CB8AC3E}">
        <p14:creationId xmlns:p14="http://schemas.microsoft.com/office/powerpoint/2010/main" val="1294648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FF0000"/>
                </a:solidFill>
              </a:rPr>
              <a:t>Toxicity</a:t>
            </a:r>
            <a:r>
              <a:rPr lang="en-US" b="1" dirty="0"/>
              <a:t/>
            </a:r>
            <a:br>
              <a:rPr lang="en-US" b="1" dirty="0"/>
            </a:b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t>In regards to </a:t>
            </a:r>
            <a:r>
              <a:rPr lang="en-GB" b="1" dirty="0">
                <a:solidFill>
                  <a:srgbClr val="FFC000"/>
                </a:solidFill>
              </a:rPr>
              <a:t>contact dermatitis</a:t>
            </a:r>
            <a:r>
              <a:rPr lang="en-GB" b="1" dirty="0"/>
              <a:t>, the </a:t>
            </a:r>
            <a:r>
              <a:rPr lang="en-GB" b="1" dirty="0">
                <a:solidFill>
                  <a:srgbClr val="FFC000"/>
                </a:solidFill>
              </a:rPr>
              <a:t>first step </a:t>
            </a:r>
            <a:r>
              <a:rPr lang="en-GB" b="1" dirty="0"/>
              <a:t>is to </a:t>
            </a:r>
            <a:r>
              <a:rPr lang="en-GB" b="1" dirty="0">
                <a:solidFill>
                  <a:srgbClr val="FFC000"/>
                </a:solidFill>
              </a:rPr>
              <a:t>avoid</a:t>
            </a:r>
            <a:r>
              <a:rPr lang="en-GB" b="1" dirty="0"/>
              <a:t> the causative agent</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solidFill>
                  <a:srgbClr val="FFC000"/>
                </a:solidFill>
              </a:rPr>
              <a:t>Patch testing </a:t>
            </a:r>
            <a:r>
              <a:rPr lang="en-GB" b="1" dirty="0"/>
              <a:t>can help to identify the etiologic </a:t>
            </a:r>
            <a:r>
              <a:rPr lang="en-GB" b="1" dirty="0" smtClean="0"/>
              <a:t>agent</a:t>
            </a:r>
          </a:p>
          <a:p>
            <a:pPr marL="0" indent="0">
              <a:buNone/>
            </a:pPr>
            <a:endParaRPr lang="en-GB" b="1" dirty="0"/>
          </a:p>
          <a:p>
            <a:pPr>
              <a:buFont typeface="Wingdings" panose="05000000000000000000" pitchFamily="2" charset="2"/>
              <a:buChar char="q"/>
            </a:pPr>
            <a:r>
              <a:rPr lang="en-GB" b="1" dirty="0" smtClean="0"/>
              <a:t> </a:t>
            </a:r>
            <a:r>
              <a:rPr lang="en-GB" b="1" dirty="0">
                <a:solidFill>
                  <a:srgbClr val="FFC000"/>
                </a:solidFill>
              </a:rPr>
              <a:t>Treatment</a:t>
            </a:r>
            <a:r>
              <a:rPr lang="en-GB" b="1" dirty="0"/>
              <a:t> includes </a:t>
            </a:r>
            <a:r>
              <a:rPr lang="en-GB" b="1" dirty="0">
                <a:solidFill>
                  <a:srgbClr val="FFC000"/>
                </a:solidFill>
              </a:rPr>
              <a:t>topical steroids </a:t>
            </a:r>
            <a:r>
              <a:rPr lang="en-GB" b="1" dirty="0"/>
              <a:t>for local reactions. Severe reactions require the use of </a:t>
            </a:r>
            <a:r>
              <a:rPr lang="en-GB" b="1" dirty="0">
                <a:solidFill>
                  <a:srgbClr val="FFC000"/>
                </a:solidFill>
              </a:rPr>
              <a:t>systemic steroids</a:t>
            </a:r>
            <a:r>
              <a:rPr lang="en-GB" b="1" dirty="0"/>
              <a:t>. </a:t>
            </a:r>
            <a:endParaRPr lang="en-US" b="1" dirty="0"/>
          </a:p>
        </p:txBody>
      </p:sp>
    </p:spTree>
    <p:extLst>
      <p:ext uri="{BB962C8B-B14F-4D97-AF65-F5344CB8AC3E}">
        <p14:creationId xmlns:p14="http://schemas.microsoft.com/office/powerpoint/2010/main" val="37352059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buFont typeface="Wingdings" panose="05000000000000000000" pitchFamily="2" charset="2"/>
              <a:buChar char="q"/>
            </a:pPr>
            <a:r>
              <a:rPr lang="en-GB" b="1" dirty="0"/>
              <a:t>If oral steroids are ineffective</a:t>
            </a:r>
            <a:r>
              <a:rPr lang="en-GB" b="1" dirty="0">
                <a:solidFill>
                  <a:srgbClr val="FFC000"/>
                </a:solidFill>
              </a:rPr>
              <a:t>, </a:t>
            </a:r>
            <a:r>
              <a:rPr lang="en-GB" b="1" dirty="0" err="1">
                <a:solidFill>
                  <a:srgbClr val="FFC000"/>
                </a:solidFill>
              </a:rPr>
              <a:t>immunosuppressants</a:t>
            </a:r>
            <a:r>
              <a:rPr lang="en-GB" b="1" dirty="0">
                <a:solidFill>
                  <a:srgbClr val="FFC000"/>
                </a:solidFill>
              </a:rPr>
              <a:t> </a:t>
            </a:r>
            <a:r>
              <a:rPr lang="en-GB" b="1" dirty="0"/>
              <a:t>such as oral </a:t>
            </a:r>
            <a:r>
              <a:rPr lang="en-GB" b="1" dirty="0">
                <a:solidFill>
                  <a:srgbClr val="FFC000"/>
                </a:solidFill>
              </a:rPr>
              <a:t>cyclosporine</a:t>
            </a:r>
            <a:r>
              <a:rPr lang="en-GB" b="1" dirty="0"/>
              <a:t>, </a:t>
            </a:r>
            <a:r>
              <a:rPr lang="en-GB" b="1" dirty="0">
                <a:solidFill>
                  <a:srgbClr val="FFC000"/>
                </a:solidFill>
              </a:rPr>
              <a:t>methotrexate</a:t>
            </a:r>
            <a:r>
              <a:rPr lang="en-GB" b="1" dirty="0"/>
              <a:t>, or </a:t>
            </a:r>
            <a:r>
              <a:rPr lang="en-GB" b="1" dirty="0" err="1">
                <a:solidFill>
                  <a:srgbClr val="FFC000"/>
                </a:solidFill>
              </a:rPr>
              <a:t>mycophenolate</a:t>
            </a:r>
            <a:r>
              <a:rPr lang="en-GB" b="1" dirty="0">
                <a:solidFill>
                  <a:srgbClr val="FFC000"/>
                </a:solidFill>
              </a:rPr>
              <a:t> </a:t>
            </a:r>
            <a:r>
              <a:rPr lang="en-GB" b="1" dirty="0" err="1">
                <a:solidFill>
                  <a:srgbClr val="FFC000"/>
                </a:solidFill>
              </a:rPr>
              <a:t>mofetil</a:t>
            </a:r>
            <a:r>
              <a:rPr lang="en-GB" b="1" dirty="0">
                <a:solidFill>
                  <a:srgbClr val="FFC000"/>
                </a:solidFill>
              </a:rPr>
              <a:t> </a:t>
            </a:r>
            <a:r>
              <a:rPr lang="en-GB" b="1" dirty="0"/>
              <a:t>a. For </a:t>
            </a:r>
            <a:r>
              <a:rPr lang="en-GB" b="1" dirty="0">
                <a:solidFill>
                  <a:srgbClr val="FFC000"/>
                </a:solidFill>
              </a:rPr>
              <a:t>mild-to-moderate</a:t>
            </a:r>
            <a:r>
              <a:rPr lang="en-GB" b="1" dirty="0"/>
              <a:t> dermatitis, the </a:t>
            </a:r>
            <a:r>
              <a:rPr lang="en-GB" b="1" dirty="0" err="1">
                <a:solidFill>
                  <a:srgbClr val="FFC000"/>
                </a:solidFill>
              </a:rPr>
              <a:t>calcineurin</a:t>
            </a:r>
            <a:r>
              <a:rPr lang="en-GB" b="1" dirty="0">
                <a:solidFill>
                  <a:srgbClr val="FFC000"/>
                </a:solidFill>
              </a:rPr>
              <a:t> inhibitors</a:t>
            </a:r>
            <a:r>
              <a:rPr lang="en-GB" b="1" dirty="0"/>
              <a:t>, </a:t>
            </a:r>
            <a:r>
              <a:rPr lang="en-GB" b="1" dirty="0" err="1">
                <a:solidFill>
                  <a:srgbClr val="FFC000"/>
                </a:solidFill>
              </a:rPr>
              <a:t>pimecrolimus</a:t>
            </a:r>
            <a:r>
              <a:rPr lang="en-GB" b="1" dirty="0"/>
              <a:t>, and </a:t>
            </a:r>
            <a:r>
              <a:rPr lang="en-GB" b="1" dirty="0">
                <a:solidFill>
                  <a:srgbClr val="FFC000"/>
                </a:solidFill>
              </a:rPr>
              <a:t>tacrolimus</a:t>
            </a:r>
            <a:r>
              <a:rPr lang="en-GB" b="1" dirty="0"/>
              <a:t> are options</a:t>
            </a:r>
            <a:r>
              <a:rPr lang="en-GB" b="1" dirty="0" smtClean="0"/>
              <a:t>.</a:t>
            </a:r>
          </a:p>
          <a:p>
            <a:pPr marL="0" indent="0">
              <a:buNone/>
            </a:pPr>
            <a:endParaRPr lang="en-US" b="1" dirty="0"/>
          </a:p>
          <a:p>
            <a:pPr>
              <a:buFont typeface="Wingdings" panose="05000000000000000000" pitchFamily="2" charset="2"/>
              <a:buChar char="q"/>
            </a:pPr>
            <a:r>
              <a:rPr lang="en-GB" b="1" dirty="0"/>
              <a:t>With </a:t>
            </a:r>
            <a:r>
              <a:rPr lang="en-GB" b="1" dirty="0" err="1"/>
              <a:t>photoallergy</a:t>
            </a:r>
            <a:r>
              <a:rPr lang="en-GB" b="1" dirty="0"/>
              <a:t> and </a:t>
            </a:r>
            <a:r>
              <a:rPr lang="en-GB" b="1" dirty="0" err="1"/>
              <a:t>phototoxicity</a:t>
            </a:r>
            <a:r>
              <a:rPr lang="en-GB" b="1" dirty="0"/>
              <a:t>, UVA radiation is usually a requirement to precipitate the reaction</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t>The patient should</a:t>
            </a:r>
            <a:r>
              <a:rPr lang="en-GB" b="1" dirty="0">
                <a:solidFill>
                  <a:srgbClr val="FFC000"/>
                </a:solidFill>
              </a:rPr>
              <a:t> avoid </a:t>
            </a:r>
            <a:r>
              <a:rPr lang="en-GB" b="1" dirty="0"/>
              <a:t>the etiologic agent, but if avoidance is not possible, the patient should then avoid </a:t>
            </a:r>
            <a:r>
              <a:rPr lang="en-GB" b="1" dirty="0">
                <a:solidFill>
                  <a:srgbClr val="FFC000"/>
                </a:solidFill>
              </a:rPr>
              <a:t>direct sunlight </a:t>
            </a:r>
            <a:r>
              <a:rPr lang="en-GB" b="1" dirty="0"/>
              <a:t>and </a:t>
            </a:r>
            <a:r>
              <a:rPr lang="en-GB" b="1" dirty="0">
                <a:solidFill>
                  <a:srgbClr val="FFC000"/>
                </a:solidFill>
              </a:rPr>
              <a:t>tanning beds </a:t>
            </a:r>
            <a:r>
              <a:rPr lang="en-GB" b="1" dirty="0"/>
              <a:t>and </a:t>
            </a:r>
            <a:r>
              <a:rPr lang="en-GB" b="1" dirty="0">
                <a:solidFill>
                  <a:srgbClr val="FFC000"/>
                </a:solidFill>
              </a:rPr>
              <a:t>wear protective clothing </a:t>
            </a:r>
            <a:r>
              <a:rPr lang="en-GB" b="1" dirty="0"/>
              <a:t>and </a:t>
            </a:r>
            <a:r>
              <a:rPr lang="en-GB" b="1" dirty="0">
                <a:solidFill>
                  <a:srgbClr val="FFC000"/>
                </a:solidFill>
              </a:rPr>
              <a:t>non-allergenic sunscreen</a:t>
            </a:r>
            <a:r>
              <a:rPr lang="en-GB" b="1" dirty="0" smtClean="0"/>
              <a:t>.</a:t>
            </a:r>
            <a:endParaRPr lang="en-GB" b="1" u="sng" dirty="0"/>
          </a:p>
          <a:p>
            <a:pPr>
              <a:buFont typeface="Wingdings" panose="05000000000000000000" pitchFamily="2" charset="2"/>
              <a:buChar char="q"/>
            </a:pPr>
            <a:endParaRPr lang="en-US" b="1" dirty="0"/>
          </a:p>
          <a:p>
            <a:pPr>
              <a:buFont typeface="Wingdings" panose="05000000000000000000" pitchFamily="2" charset="2"/>
              <a:buChar char="q"/>
            </a:pPr>
            <a:r>
              <a:rPr lang="en-GB" b="1" dirty="0">
                <a:solidFill>
                  <a:srgbClr val="FFC000"/>
                </a:solidFill>
              </a:rPr>
              <a:t>Barrier creams </a:t>
            </a:r>
            <a:r>
              <a:rPr lang="en-GB" b="1" dirty="0"/>
              <a:t>and </a:t>
            </a:r>
            <a:r>
              <a:rPr lang="en-GB" b="1" dirty="0">
                <a:solidFill>
                  <a:srgbClr val="FFC000"/>
                </a:solidFill>
              </a:rPr>
              <a:t>high-lipid moisturizers </a:t>
            </a:r>
            <a:r>
              <a:rPr lang="en-GB" b="1" dirty="0"/>
              <a:t>can help to prevent and improve irritant contact dermatitis.</a:t>
            </a:r>
            <a:endParaRPr lang="en-US" b="1" dirty="0"/>
          </a:p>
        </p:txBody>
      </p:sp>
    </p:spTree>
    <p:extLst>
      <p:ext uri="{BB962C8B-B14F-4D97-AF65-F5344CB8AC3E}">
        <p14:creationId xmlns:p14="http://schemas.microsoft.com/office/powerpoint/2010/main" val="25041444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dirty="0"/>
              <a:t> </a:t>
            </a:r>
            <a:r>
              <a:rPr lang="en-GB" b="1" dirty="0">
                <a:solidFill>
                  <a:srgbClr val="FFC000"/>
                </a:solidFill>
              </a:rPr>
              <a:t>Decreasing the size </a:t>
            </a:r>
            <a:r>
              <a:rPr lang="en-GB" b="1" dirty="0"/>
              <a:t>of the particles to a micronized form (10 to 50 nm) is more cosmetically appealing but leads to the protection of shorter wavelengths and </a:t>
            </a:r>
            <a:r>
              <a:rPr lang="en-GB" b="1" dirty="0">
                <a:solidFill>
                  <a:srgbClr val="FFC000"/>
                </a:solidFill>
              </a:rPr>
              <a:t>increases the risk of systemic absorption</a:t>
            </a:r>
            <a:r>
              <a:rPr lang="en-GB" b="1" dirty="0" smtClean="0"/>
              <a:t>.</a:t>
            </a:r>
            <a:endParaRPr lang="en-GB" b="1" u="sng" dirty="0"/>
          </a:p>
          <a:p>
            <a:pPr>
              <a:buFont typeface="Wingdings" panose="05000000000000000000" pitchFamily="2" charset="2"/>
              <a:buChar char="q"/>
            </a:pPr>
            <a:endParaRPr lang="en-GB" b="1" u="sng" dirty="0" smtClean="0"/>
          </a:p>
          <a:p>
            <a:pPr>
              <a:buFont typeface="Wingdings" panose="05000000000000000000" pitchFamily="2" charset="2"/>
              <a:buChar char="q"/>
            </a:pPr>
            <a:r>
              <a:rPr lang="en-GB" b="1" dirty="0"/>
              <a:t> A </a:t>
            </a:r>
            <a:r>
              <a:rPr lang="en-GB" b="1" dirty="0">
                <a:solidFill>
                  <a:srgbClr val="FFC000"/>
                </a:solidFill>
              </a:rPr>
              <a:t>thick coating </a:t>
            </a:r>
            <a:r>
              <a:rPr lang="en-GB" b="1" dirty="0"/>
              <a:t>increases the degree of reflection but is cosmetically less appealing</a:t>
            </a:r>
            <a:r>
              <a:rPr lang="en-GB" b="1" dirty="0" smtClean="0"/>
              <a:t>.</a:t>
            </a:r>
          </a:p>
          <a:p>
            <a:pPr marL="0" indent="0">
              <a:buNone/>
            </a:pPr>
            <a:endParaRPr lang="en-GB" b="1" dirty="0" smtClean="0"/>
          </a:p>
          <a:p>
            <a:pPr>
              <a:buFont typeface="Wingdings" panose="05000000000000000000" pitchFamily="2" charset="2"/>
              <a:buChar char="q"/>
            </a:pPr>
            <a:r>
              <a:rPr lang="en-GB" b="1" dirty="0" smtClean="0"/>
              <a:t> </a:t>
            </a:r>
            <a:r>
              <a:rPr lang="en-GB" b="1" dirty="0">
                <a:solidFill>
                  <a:srgbClr val="FFC000"/>
                </a:solidFill>
              </a:rPr>
              <a:t>Iron oxide </a:t>
            </a:r>
            <a:r>
              <a:rPr lang="en-GB" b="1" dirty="0"/>
              <a:t>can be an additive to increase absorption and improve UVA protection. </a:t>
            </a:r>
            <a:endParaRPr lang="en-US" b="1" dirty="0"/>
          </a:p>
        </p:txBody>
      </p:sp>
    </p:spTree>
    <p:extLst>
      <p:ext uri="{BB962C8B-B14F-4D97-AF65-F5344CB8AC3E}">
        <p14:creationId xmlns:p14="http://schemas.microsoft.com/office/powerpoint/2010/main" val="6348143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224306"/>
          </a:xfrm>
        </p:spPr>
        <p:txBody>
          <a:bodyPr>
            <a:normAutofit/>
          </a:bodyPr>
          <a:lstStyle/>
          <a:p>
            <a:r>
              <a:rPr lang="fa-IR" b="1" dirty="0" smtClean="0"/>
              <a:t/>
            </a:r>
            <a:br>
              <a:rPr lang="fa-IR" b="1" dirty="0" smtClean="0"/>
            </a:br>
            <a:r>
              <a:rPr lang="fa-IR" b="1" dirty="0"/>
              <a:t/>
            </a:r>
            <a:br>
              <a:rPr lang="fa-IR" b="1" dirty="0"/>
            </a:br>
            <a:r>
              <a:rPr lang="fa-IR" b="1" dirty="0" smtClean="0"/>
              <a:t/>
            </a:r>
            <a:br>
              <a:rPr lang="fa-IR" b="1" dirty="0" smtClean="0"/>
            </a:br>
            <a:r>
              <a:rPr lang="fa-IR" b="1" dirty="0"/>
              <a:t/>
            </a:r>
            <a:br>
              <a:rPr lang="fa-IR" b="1" dirty="0"/>
            </a:br>
            <a:r>
              <a:rPr lang="fa-IR" b="1" dirty="0" smtClean="0">
                <a:solidFill>
                  <a:srgbClr val="FFC000"/>
                </a:solidFill>
              </a:rPr>
              <a:t>با سپاس از توجهتون</a:t>
            </a:r>
            <a:r>
              <a:rPr lang="fa-IR" b="1" dirty="0" smtClean="0"/>
              <a:t>                    </a:t>
            </a:r>
            <a:r>
              <a:rPr lang="en-US" b="1" dirty="0"/>
              <a:t/>
            </a:r>
            <a:br>
              <a:rPr lang="en-US" b="1" dirty="0"/>
            </a:br>
            <a:endParaRPr lang="en-US" dirty="0"/>
          </a:p>
        </p:txBody>
      </p:sp>
      <p:sp>
        <p:nvSpPr>
          <p:cNvPr id="3" name="Content Placeholder 2"/>
          <p:cNvSpPr>
            <a:spLocks noGrp="1"/>
          </p:cNvSpPr>
          <p:nvPr>
            <p:ph idx="1"/>
          </p:nvPr>
        </p:nvSpPr>
        <p:spPr>
          <a:xfrm>
            <a:off x="1103312" y="759855"/>
            <a:ext cx="8946541" cy="1159098"/>
          </a:xfrm>
        </p:spPr>
        <p:txBody>
          <a:bodyPr/>
          <a:lstStyle/>
          <a:p>
            <a:pPr marL="0" indent="0">
              <a:buNone/>
            </a:pPr>
            <a:endParaRPr lang="en-US" dirty="0"/>
          </a:p>
        </p:txBody>
      </p:sp>
    </p:spTree>
    <p:extLst>
      <p:ext uri="{BB962C8B-B14F-4D97-AF65-F5344CB8AC3E}">
        <p14:creationId xmlns:p14="http://schemas.microsoft.com/office/powerpoint/2010/main" val="4324080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dirty="0"/>
              <a:t> </a:t>
            </a:r>
            <a:r>
              <a:rPr lang="en-GB" b="1" dirty="0"/>
              <a:t>The FDA has changed its guidelines to address broad-spectrum sunscreen use, which involves UVA and UVB coverage; water resistance, to indicate the time duration the sunscreen is effective; and sun protection factor (SPF</a:t>
            </a:r>
            <a:r>
              <a:rPr lang="en-GB" b="1" dirty="0" smtClean="0"/>
              <a:t>).</a:t>
            </a:r>
            <a:endParaRPr lang="fa-IR" b="1" dirty="0" smtClean="0"/>
          </a:p>
          <a:p>
            <a:pPr marL="0" indent="0">
              <a:buNone/>
            </a:pPr>
            <a:endParaRPr lang="en-GB" b="1" dirty="0"/>
          </a:p>
          <a:p>
            <a:pPr>
              <a:buFont typeface="Wingdings" panose="05000000000000000000" pitchFamily="2" charset="2"/>
              <a:buChar char="q"/>
            </a:pPr>
            <a:r>
              <a:rPr lang="en-GB" b="1" dirty="0"/>
              <a:t> </a:t>
            </a:r>
            <a:r>
              <a:rPr lang="en-GB" b="1" dirty="0">
                <a:solidFill>
                  <a:srgbClr val="FFC000"/>
                </a:solidFill>
              </a:rPr>
              <a:t>SPF-15 </a:t>
            </a:r>
            <a:r>
              <a:rPr lang="en-GB" b="1" dirty="0"/>
              <a:t>or higher is the recommended blocking strength, and manufacturers can label it as reducing the risk of skin cancer and early skin aging.</a:t>
            </a:r>
          </a:p>
          <a:p>
            <a:endParaRPr lang="en-US" dirty="0"/>
          </a:p>
        </p:txBody>
      </p:sp>
    </p:spTree>
    <p:extLst>
      <p:ext uri="{BB962C8B-B14F-4D97-AF65-F5344CB8AC3E}">
        <p14:creationId xmlns:p14="http://schemas.microsoft.com/office/powerpoint/2010/main" val="2948759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marR="0">
              <a:lnSpc>
                <a:spcPct val="107000"/>
              </a:lnSpc>
              <a:spcBef>
                <a:spcPts val="1400"/>
              </a:spcBef>
              <a:spcAft>
                <a:spcPts val="700"/>
              </a:spcAft>
            </a:pPr>
            <a:r>
              <a:rPr lang="en-GB" b="1" dirty="0">
                <a:solidFill>
                  <a:srgbClr val="FF0000"/>
                </a:solidFill>
                <a:latin typeface="Arial Narrow" panose="020B0606020202030204" pitchFamily="34" charset="0"/>
                <a:ea typeface="Times New Roman" panose="02020603050405020304" pitchFamily="18" charset="0"/>
                <a:cs typeface="Times New Roman" panose="02020603050405020304" pitchFamily="18" charset="0"/>
              </a:rPr>
              <a:t>Mechanism of Action</a:t>
            </a:r>
            <a:r>
              <a:rPr lang="en-US" sz="2800" b="1" dirty="0">
                <a:solidFill>
                  <a:srgbClr val="2F5496"/>
                </a:solidFill>
                <a:latin typeface="Calibri Light" panose="020F0302020204030204" pitchFamily="34" charset="0"/>
                <a:ea typeface="Times New Roman" panose="02020603050405020304" pitchFamily="18" charset="0"/>
                <a:cs typeface="Times New Roman" panose="02020603050405020304" pitchFamily="18" charset="0"/>
              </a:rPr>
              <a:t/>
            </a:r>
            <a:br>
              <a:rPr lang="en-US" sz="2800" b="1" dirty="0">
                <a:solidFill>
                  <a:srgbClr val="2F5496"/>
                </a:solidFill>
                <a:latin typeface="Calibri Light" panose="020F030202020403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GB" b="1" dirty="0"/>
              <a:t>UV radiation greatly affects the skin, causing </a:t>
            </a:r>
            <a:r>
              <a:rPr lang="en-GB" b="1" dirty="0">
                <a:solidFill>
                  <a:srgbClr val="FFC000"/>
                </a:solidFill>
              </a:rPr>
              <a:t>aging</a:t>
            </a:r>
            <a:r>
              <a:rPr lang="en-GB" b="1" dirty="0"/>
              <a:t>, </a:t>
            </a:r>
            <a:r>
              <a:rPr lang="en-GB" b="1" dirty="0">
                <a:solidFill>
                  <a:srgbClr val="FFC000"/>
                </a:solidFill>
              </a:rPr>
              <a:t>sunburns</a:t>
            </a:r>
            <a:r>
              <a:rPr lang="en-GB" b="1" dirty="0"/>
              <a:t>, </a:t>
            </a:r>
            <a:r>
              <a:rPr lang="en-GB" b="1" dirty="0">
                <a:solidFill>
                  <a:srgbClr val="FFC000"/>
                </a:solidFill>
              </a:rPr>
              <a:t>precancerous</a:t>
            </a:r>
            <a:r>
              <a:rPr lang="en-GB" b="1" dirty="0"/>
              <a:t> and </a:t>
            </a:r>
            <a:r>
              <a:rPr lang="en-GB" b="1" dirty="0">
                <a:solidFill>
                  <a:srgbClr val="FFC000"/>
                </a:solidFill>
              </a:rPr>
              <a:t>cancerous</a:t>
            </a:r>
            <a:r>
              <a:rPr lang="en-GB" b="1" dirty="0"/>
              <a:t> lesions, and</a:t>
            </a:r>
            <a:r>
              <a:rPr lang="en-GB" b="1" dirty="0">
                <a:solidFill>
                  <a:srgbClr val="FFC000"/>
                </a:solidFill>
              </a:rPr>
              <a:t> immunosuppression</a:t>
            </a:r>
            <a:r>
              <a:rPr lang="en-GB" b="1" dirty="0" smtClean="0"/>
              <a:t>.</a:t>
            </a:r>
            <a:endParaRPr lang="fa-IR" b="1" dirty="0" smtClean="0"/>
          </a:p>
          <a:p>
            <a:pPr marL="0" indent="0">
              <a:buNone/>
            </a:pPr>
            <a:endParaRPr lang="en-GB" b="1" u="sng" dirty="0"/>
          </a:p>
          <a:p>
            <a:pPr>
              <a:buFont typeface="Wingdings" panose="05000000000000000000" pitchFamily="2" charset="2"/>
              <a:buChar char="q"/>
            </a:pPr>
            <a:r>
              <a:rPr lang="en-GB" b="1" dirty="0"/>
              <a:t> UV radiation has an immunosuppressive effect on the antigen-presenting cells within the epidermis and contributes to the likelihood of skin cancer</a:t>
            </a:r>
            <a:r>
              <a:rPr lang="en-GB" b="1" dirty="0" smtClean="0"/>
              <a:t>.</a:t>
            </a:r>
            <a:endParaRPr lang="fa-IR" b="1" dirty="0" smtClean="0"/>
          </a:p>
          <a:p>
            <a:pPr marL="0" indent="0">
              <a:buNone/>
            </a:pPr>
            <a:endParaRPr lang="en-GB" b="1" u="sng" dirty="0"/>
          </a:p>
          <a:p>
            <a:pPr>
              <a:buFont typeface="Wingdings" panose="05000000000000000000" pitchFamily="2" charset="2"/>
              <a:buChar char="q"/>
            </a:pPr>
            <a:r>
              <a:rPr lang="en-GB" b="1" dirty="0"/>
              <a:t> There are three types of UV radiation: </a:t>
            </a:r>
            <a:r>
              <a:rPr lang="en-GB" b="1" dirty="0">
                <a:solidFill>
                  <a:srgbClr val="FFC000"/>
                </a:solidFill>
              </a:rPr>
              <a:t>UVC</a:t>
            </a:r>
            <a:r>
              <a:rPr lang="en-GB" b="1" dirty="0"/>
              <a:t>, </a:t>
            </a:r>
            <a:r>
              <a:rPr lang="en-GB" b="1" dirty="0">
                <a:solidFill>
                  <a:srgbClr val="FFC000"/>
                </a:solidFill>
              </a:rPr>
              <a:t>UVB</a:t>
            </a:r>
            <a:r>
              <a:rPr lang="en-GB" b="1" dirty="0"/>
              <a:t>, and </a:t>
            </a:r>
            <a:r>
              <a:rPr lang="en-GB" b="1" dirty="0">
                <a:solidFill>
                  <a:srgbClr val="FFC000"/>
                </a:solidFill>
              </a:rPr>
              <a:t>UVA</a:t>
            </a:r>
            <a:r>
              <a:rPr lang="en-GB" b="1" dirty="0" smtClean="0"/>
              <a:t>.</a:t>
            </a:r>
          </a:p>
          <a:p>
            <a:pPr>
              <a:buFont typeface="Wingdings" panose="05000000000000000000" pitchFamily="2" charset="2"/>
              <a:buChar char="q"/>
            </a:pPr>
            <a:r>
              <a:rPr lang="en-GB" b="1" dirty="0" smtClean="0"/>
              <a:t> </a:t>
            </a:r>
            <a:r>
              <a:rPr lang="en-GB" b="1" dirty="0"/>
              <a:t>The ozone layer absorbs 100% of UVC, 90% of UVB, and a minimal amount of UVA. </a:t>
            </a:r>
          </a:p>
        </p:txBody>
      </p:sp>
    </p:spTree>
    <p:extLst>
      <p:ext uri="{BB962C8B-B14F-4D97-AF65-F5344CB8AC3E}">
        <p14:creationId xmlns:p14="http://schemas.microsoft.com/office/powerpoint/2010/main" val="16022924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Font typeface="Wingdings" panose="05000000000000000000" pitchFamily="2" charset="2"/>
              <a:buChar char="q"/>
            </a:pPr>
            <a:r>
              <a:rPr lang="en-GB" b="1" dirty="0"/>
              <a:t> UVA is associated with </a:t>
            </a:r>
            <a:r>
              <a:rPr lang="en-GB" b="1" dirty="0">
                <a:solidFill>
                  <a:srgbClr val="FFC000"/>
                </a:solidFill>
              </a:rPr>
              <a:t>aging</a:t>
            </a:r>
            <a:r>
              <a:rPr lang="en-GB" b="1" dirty="0"/>
              <a:t> and </a:t>
            </a:r>
            <a:r>
              <a:rPr lang="en-GB" b="1" dirty="0">
                <a:solidFill>
                  <a:srgbClr val="FFC000"/>
                </a:solidFill>
              </a:rPr>
              <a:t>pigmentation</a:t>
            </a:r>
            <a:r>
              <a:rPr lang="en-GB" b="1" dirty="0" smtClean="0"/>
              <a:t>.</a:t>
            </a:r>
            <a:endParaRPr lang="fa-IR" b="1" dirty="0" smtClean="0"/>
          </a:p>
          <a:p>
            <a:pPr marL="0" indent="0">
              <a:buNone/>
            </a:pPr>
            <a:endParaRPr lang="en-GB" b="1" dirty="0"/>
          </a:p>
          <a:p>
            <a:pPr>
              <a:buFont typeface="Wingdings" panose="05000000000000000000" pitchFamily="2" charset="2"/>
              <a:buChar char="q"/>
            </a:pPr>
            <a:r>
              <a:rPr lang="en-GB" b="1" dirty="0"/>
              <a:t> It penetrates deep into the skin layer and produces free radical oxygen species, indirectly damaging DNA</a:t>
            </a:r>
            <a:r>
              <a:rPr lang="en-GB" b="1" dirty="0" smtClean="0"/>
              <a:t>.</a:t>
            </a:r>
            <a:endParaRPr lang="fa-IR" b="1" dirty="0" smtClean="0"/>
          </a:p>
          <a:p>
            <a:pPr marL="0" indent="0">
              <a:buNone/>
            </a:pPr>
            <a:endParaRPr lang="en-GB" b="1" dirty="0" smtClean="0"/>
          </a:p>
          <a:p>
            <a:pPr>
              <a:buFont typeface="Wingdings" panose="05000000000000000000" pitchFamily="2" charset="2"/>
              <a:buChar char="q"/>
            </a:pPr>
            <a:r>
              <a:rPr lang="en-GB" b="1" dirty="0" smtClean="0"/>
              <a:t> </a:t>
            </a:r>
            <a:r>
              <a:rPr lang="en-GB" b="1" dirty="0"/>
              <a:t>UVA increases the number of </a:t>
            </a:r>
            <a:r>
              <a:rPr lang="en-GB" b="1" dirty="0">
                <a:solidFill>
                  <a:srgbClr val="FFC000"/>
                </a:solidFill>
              </a:rPr>
              <a:t>inflammatory cells </a:t>
            </a:r>
            <a:r>
              <a:rPr lang="en-GB" b="1" dirty="0"/>
              <a:t>in the </a:t>
            </a:r>
            <a:r>
              <a:rPr lang="en-GB" b="1" dirty="0">
                <a:solidFill>
                  <a:srgbClr val="FFC000"/>
                </a:solidFill>
              </a:rPr>
              <a:t>dermis</a:t>
            </a:r>
            <a:r>
              <a:rPr lang="en-GB" b="1" dirty="0"/>
              <a:t> and decreases the number of </a:t>
            </a:r>
            <a:r>
              <a:rPr lang="en-GB" b="1" dirty="0">
                <a:solidFill>
                  <a:srgbClr val="FFC000"/>
                </a:solidFill>
              </a:rPr>
              <a:t>antigen-presenting cells</a:t>
            </a:r>
            <a:r>
              <a:rPr lang="en-GB" b="1" dirty="0" smtClean="0"/>
              <a:t>.</a:t>
            </a:r>
            <a:endParaRPr lang="fa-IR" b="1" dirty="0" smtClean="0"/>
          </a:p>
          <a:p>
            <a:pPr marL="0" indent="0">
              <a:buNone/>
            </a:pPr>
            <a:endParaRPr lang="en-GB" b="1" u="sng" dirty="0"/>
          </a:p>
          <a:p>
            <a:pPr>
              <a:buFont typeface="Wingdings" panose="05000000000000000000" pitchFamily="2" charset="2"/>
              <a:buChar char="q"/>
            </a:pPr>
            <a:r>
              <a:rPr lang="en-GB" b="1" dirty="0"/>
              <a:t> UVB causes </a:t>
            </a:r>
            <a:r>
              <a:rPr lang="en-GB" b="1" dirty="0">
                <a:solidFill>
                  <a:srgbClr val="FFC000"/>
                </a:solidFill>
              </a:rPr>
              <a:t>sunburn</a:t>
            </a:r>
            <a:r>
              <a:rPr lang="en-GB" b="1" dirty="0"/>
              <a:t> and </a:t>
            </a:r>
            <a:r>
              <a:rPr lang="en-GB" b="1" dirty="0">
                <a:solidFill>
                  <a:srgbClr val="FFC000"/>
                </a:solidFill>
              </a:rPr>
              <a:t>DNA strand breaks</a:t>
            </a:r>
            <a:r>
              <a:rPr lang="en-GB" b="1" dirty="0"/>
              <a:t>. It causes pyrimidine dimer mutations, which are associated with </a:t>
            </a:r>
            <a:r>
              <a:rPr lang="en-GB" b="1" dirty="0" err="1">
                <a:solidFill>
                  <a:srgbClr val="FFC000"/>
                </a:solidFill>
              </a:rPr>
              <a:t>nonmelanoma</a:t>
            </a:r>
            <a:r>
              <a:rPr lang="en-GB" b="1" dirty="0"/>
              <a:t> skin cancers.</a:t>
            </a:r>
            <a:endParaRPr lang="en-US" b="1" dirty="0"/>
          </a:p>
          <a:p>
            <a:endParaRPr lang="en-US" dirty="0"/>
          </a:p>
        </p:txBody>
      </p:sp>
    </p:spTree>
    <p:extLst>
      <p:ext uri="{BB962C8B-B14F-4D97-AF65-F5344CB8AC3E}">
        <p14:creationId xmlns:p14="http://schemas.microsoft.com/office/powerpoint/2010/main" val="42415815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GB" b="1" dirty="0" err="1"/>
              <a:t>Photoprotection</a:t>
            </a:r>
            <a:r>
              <a:rPr lang="en-GB" b="1" dirty="0"/>
              <a:t> involves both </a:t>
            </a:r>
            <a:r>
              <a:rPr lang="en-GB" b="1" dirty="0">
                <a:solidFill>
                  <a:srgbClr val="FFC000"/>
                </a:solidFill>
              </a:rPr>
              <a:t>primary</a:t>
            </a:r>
            <a:r>
              <a:rPr lang="en-GB" b="1" dirty="0"/>
              <a:t> and </a:t>
            </a:r>
            <a:r>
              <a:rPr lang="en-GB" b="1" dirty="0">
                <a:solidFill>
                  <a:srgbClr val="FFC000"/>
                </a:solidFill>
              </a:rPr>
              <a:t>secondary</a:t>
            </a:r>
            <a:r>
              <a:rPr lang="en-GB" b="1" dirty="0"/>
              <a:t> protective factors</a:t>
            </a:r>
            <a:r>
              <a:rPr lang="en-GB" b="1" dirty="0" smtClean="0"/>
              <a:t>.</a:t>
            </a:r>
            <a:endParaRPr lang="fa-IR" b="1" dirty="0" smtClean="0"/>
          </a:p>
          <a:p>
            <a:pPr marL="0" indent="0">
              <a:buNone/>
            </a:pPr>
            <a:endParaRPr lang="en-GB" b="1" dirty="0" smtClean="0"/>
          </a:p>
          <a:p>
            <a:pPr>
              <a:buFont typeface="Wingdings" panose="05000000000000000000" pitchFamily="2" charset="2"/>
              <a:buChar char="q"/>
            </a:pPr>
            <a:r>
              <a:rPr lang="en-GB" b="1" dirty="0" smtClean="0"/>
              <a:t> </a:t>
            </a:r>
            <a:r>
              <a:rPr lang="en-GB" b="1" dirty="0">
                <a:solidFill>
                  <a:srgbClr val="FFC000"/>
                </a:solidFill>
              </a:rPr>
              <a:t>Primary</a:t>
            </a:r>
            <a:r>
              <a:rPr lang="en-GB" b="1" dirty="0"/>
              <a:t> factors are </a:t>
            </a:r>
            <a:r>
              <a:rPr lang="en-GB" b="1" dirty="0">
                <a:solidFill>
                  <a:srgbClr val="FFC000"/>
                </a:solidFill>
              </a:rPr>
              <a:t>sunscreens</a:t>
            </a:r>
            <a:r>
              <a:rPr lang="en-GB" b="1" dirty="0"/>
              <a:t>; these include </a:t>
            </a:r>
            <a:r>
              <a:rPr lang="en-GB" b="1" dirty="0">
                <a:solidFill>
                  <a:srgbClr val="FFC000"/>
                </a:solidFill>
              </a:rPr>
              <a:t>physical barriers </a:t>
            </a:r>
            <a:r>
              <a:rPr lang="en-GB" b="1" dirty="0"/>
              <a:t>that reflect and scatter light and </a:t>
            </a:r>
            <a:r>
              <a:rPr lang="en-GB" b="1" dirty="0">
                <a:solidFill>
                  <a:srgbClr val="FFC000"/>
                </a:solidFill>
              </a:rPr>
              <a:t>chemical barriers </a:t>
            </a:r>
            <a:r>
              <a:rPr lang="en-GB" b="1" dirty="0"/>
              <a:t>that absorb light</a:t>
            </a:r>
            <a:r>
              <a:rPr lang="en-GB" b="1" dirty="0" smtClean="0"/>
              <a:t>.</a:t>
            </a:r>
            <a:endParaRPr lang="fa-IR" b="1" dirty="0" smtClean="0"/>
          </a:p>
          <a:p>
            <a:pPr marL="0" indent="0">
              <a:buNone/>
            </a:pPr>
            <a:r>
              <a:rPr lang="en-GB" b="1" dirty="0" smtClean="0"/>
              <a:t> </a:t>
            </a:r>
            <a:endParaRPr lang="en-GB" b="1" dirty="0" smtClean="0"/>
          </a:p>
          <a:p>
            <a:pPr>
              <a:buFont typeface="Wingdings" panose="05000000000000000000" pitchFamily="2" charset="2"/>
              <a:buChar char="q"/>
            </a:pPr>
            <a:r>
              <a:rPr lang="en-GB" b="1" dirty="0" smtClean="0">
                <a:solidFill>
                  <a:srgbClr val="FFC000"/>
                </a:solidFill>
              </a:rPr>
              <a:t>Secondary</a:t>
            </a:r>
            <a:r>
              <a:rPr lang="en-GB" b="1" dirty="0" smtClean="0"/>
              <a:t> </a:t>
            </a:r>
            <a:r>
              <a:rPr lang="en-GB" b="1" dirty="0"/>
              <a:t>factors include</a:t>
            </a:r>
            <a:r>
              <a:rPr lang="en-GB" b="1" dirty="0">
                <a:solidFill>
                  <a:srgbClr val="FFC000"/>
                </a:solidFill>
              </a:rPr>
              <a:t> antioxidants</a:t>
            </a:r>
            <a:r>
              <a:rPr lang="en-GB" b="1" dirty="0"/>
              <a:t>, </a:t>
            </a:r>
            <a:r>
              <a:rPr lang="en-GB" b="1" dirty="0" err="1">
                <a:solidFill>
                  <a:srgbClr val="FFC000"/>
                </a:solidFill>
              </a:rPr>
              <a:t>osmolytes</a:t>
            </a:r>
            <a:r>
              <a:rPr lang="en-GB" b="1" dirty="0"/>
              <a:t>, and </a:t>
            </a:r>
            <a:r>
              <a:rPr lang="en-GB" b="1" dirty="0">
                <a:solidFill>
                  <a:srgbClr val="FFC000"/>
                </a:solidFill>
              </a:rPr>
              <a:t>DNA repair enzymes</a:t>
            </a:r>
            <a:r>
              <a:rPr lang="en-GB" b="1" dirty="0"/>
              <a:t>, which help to limit skin damage by disturbing the photochemical cascade that takes place by UV sunlight</a:t>
            </a:r>
            <a:r>
              <a:rPr lang="en-GB" b="1" dirty="0" smtClean="0"/>
              <a:t>.</a:t>
            </a:r>
            <a:endParaRPr lang="en-US" b="1" dirty="0"/>
          </a:p>
        </p:txBody>
      </p:sp>
    </p:spTree>
    <p:extLst>
      <p:ext uri="{BB962C8B-B14F-4D97-AF65-F5344CB8AC3E}">
        <p14:creationId xmlns:p14="http://schemas.microsoft.com/office/powerpoint/2010/main" val="22672576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GB" b="1" dirty="0">
                <a:solidFill>
                  <a:srgbClr val="FFC000"/>
                </a:solidFill>
              </a:rPr>
              <a:t>Chemical</a:t>
            </a:r>
            <a:r>
              <a:rPr lang="en-GB" b="1" dirty="0"/>
              <a:t> sunscreens are known as </a:t>
            </a:r>
            <a:r>
              <a:rPr lang="en-GB" b="1" dirty="0">
                <a:solidFill>
                  <a:srgbClr val="FFC000"/>
                </a:solidFill>
              </a:rPr>
              <a:t>organic</a:t>
            </a:r>
            <a:r>
              <a:rPr lang="en-GB" b="1" dirty="0"/>
              <a:t> sunscreens. Their mechanism of action is based on their chemical structure involving an aromatic compound conjugated with a carbonyl group</a:t>
            </a:r>
            <a:r>
              <a:rPr lang="en-GB" b="1" dirty="0" smtClean="0"/>
              <a:t>.</a:t>
            </a:r>
          </a:p>
          <a:p>
            <a:pPr>
              <a:buFont typeface="Wingdings" panose="05000000000000000000" pitchFamily="2" charset="2"/>
              <a:buChar char="q"/>
            </a:pPr>
            <a:r>
              <a:rPr lang="en-GB" b="1" dirty="0" smtClean="0"/>
              <a:t> </a:t>
            </a:r>
            <a:r>
              <a:rPr lang="en-GB" b="1" dirty="0"/>
              <a:t>This structure allows for high energy UV rays to be absorbed, causing the molecule to be in an excited state. As the molecule returns to the ground state, it will release the lower energy of longer wavelengths</a:t>
            </a:r>
            <a:r>
              <a:rPr lang="en-GB" b="1" dirty="0" smtClean="0"/>
              <a:t>.</a:t>
            </a:r>
          </a:p>
          <a:p>
            <a:pPr>
              <a:buFont typeface="Wingdings" panose="05000000000000000000" pitchFamily="2" charset="2"/>
              <a:buChar char="q"/>
            </a:pPr>
            <a:r>
              <a:rPr lang="en-GB" b="1" dirty="0" smtClean="0"/>
              <a:t> </a:t>
            </a:r>
            <a:r>
              <a:rPr lang="en-GB" b="1" dirty="0"/>
              <a:t>The specific range of wavelength a sunscreen absorbs will vary</a:t>
            </a:r>
            <a:r>
              <a:rPr lang="en-GB" b="1" dirty="0" smtClean="0"/>
              <a:t>.</a:t>
            </a:r>
          </a:p>
          <a:p>
            <a:pPr marL="0" indent="0">
              <a:buNone/>
            </a:pPr>
            <a:r>
              <a:rPr lang="en-GB" dirty="0" smtClean="0"/>
              <a:t> </a:t>
            </a:r>
            <a:endParaRPr lang="en-US" dirty="0"/>
          </a:p>
        </p:txBody>
      </p:sp>
    </p:spTree>
    <p:extLst>
      <p:ext uri="{BB962C8B-B14F-4D97-AF65-F5344CB8AC3E}">
        <p14:creationId xmlns:p14="http://schemas.microsoft.com/office/powerpoint/2010/main" val="23188673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Font typeface="Wingdings" panose="05000000000000000000" pitchFamily="2" charset="2"/>
              <a:buChar char="q"/>
            </a:pPr>
            <a:r>
              <a:rPr lang="en-GB" b="1" dirty="0">
                <a:solidFill>
                  <a:srgbClr val="FFC000"/>
                </a:solidFill>
              </a:rPr>
              <a:t>Chemical sunscreens </a:t>
            </a:r>
            <a:r>
              <a:rPr lang="en-GB" b="1" dirty="0"/>
              <a:t>consist of </a:t>
            </a:r>
            <a:r>
              <a:rPr lang="en-GB" b="1" dirty="0">
                <a:solidFill>
                  <a:srgbClr val="FFC000"/>
                </a:solidFill>
              </a:rPr>
              <a:t>UVA </a:t>
            </a:r>
            <a:r>
              <a:rPr lang="en-GB" b="1" dirty="0"/>
              <a:t>and </a:t>
            </a:r>
            <a:r>
              <a:rPr lang="en-GB" b="1" dirty="0">
                <a:solidFill>
                  <a:srgbClr val="FFC000"/>
                </a:solidFill>
              </a:rPr>
              <a:t>UVB</a:t>
            </a:r>
            <a:r>
              <a:rPr lang="en-GB" b="1" dirty="0"/>
              <a:t> blockers</a:t>
            </a:r>
            <a:r>
              <a:rPr lang="en-GB" b="1" dirty="0" smtClean="0"/>
              <a:t>.</a:t>
            </a:r>
          </a:p>
          <a:p>
            <a:pPr>
              <a:buFont typeface="Wingdings" panose="05000000000000000000" pitchFamily="2" charset="2"/>
              <a:buChar char="q"/>
            </a:pPr>
            <a:r>
              <a:rPr lang="en-GB" b="1" dirty="0" smtClean="0">
                <a:solidFill>
                  <a:srgbClr val="FFC000"/>
                </a:solidFill>
              </a:rPr>
              <a:t> </a:t>
            </a:r>
            <a:r>
              <a:rPr lang="en-GB" b="1" dirty="0">
                <a:solidFill>
                  <a:srgbClr val="FFC000"/>
                </a:solidFill>
              </a:rPr>
              <a:t>UVB </a:t>
            </a:r>
            <a:r>
              <a:rPr lang="en-GB" b="1" dirty="0"/>
              <a:t>filters absorb the entire spectrum of </a:t>
            </a:r>
            <a:r>
              <a:rPr lang="en-GB" b="1" dirty="0">
                <a:solidFill>
                  <a:srgbClr val="FFC000"/>
                </a:solidFill>
              </a:rPr>
              <a:t>UVB radiation (290 to 320 nm</a:t>
            </a:r>
            <a:r>
              <a:rPr lang="en-GB" b="1" dirty="0" smtClean="0">
                <a:solidFill>
                  <a:srgbClr val="FFC000"/>
                </a:solidFill>
              </a:rPr>
              <a:t>)</a:t>
            </a:r>
            <a:r>
              <a:rPr lang="en-GB" b="1" dirty="0" smtClean="0"/>
              <a:t>.</a:t>
            </a:r>
          </a:p>
          <a:p>
            <a:pPr>
              <a:buFont typeface="Wingdings" panose="05000000000000000000" pitchFamily="2" charset="2"/>
              <a:buChar char="q"/>
            </a:pPr>
            <a:r>
              <a:rPr lang="en-GB" b="1" dirty="0" smtClean="0">
                <a:solidFill>
                  <a:srgbClr val="FFC000"/>
                </a:solidFill>
              </a:rPr>
              <a:t> </a:t>
            </a:r>
            <a:r>
              <a:rPr lang="en-GB" b="1" dirty="0">
                <a:solidFill>
                  <a:srgbClr val="FFC000"/>
                </a:solidFill>
              </a:rPr>
              <a:t>UVA </a:t>
            </a:r>
            <a:r>
              <a:rPr lang="en-GB" b="1" dirty="0"/>
              <a:t>filters </a:t>
            </a:r>
            <a:r>
              <a:rPr lang="en-GB" b="1" dirty="0">
                <a:solidFill>
                  <a:srgbClr val="FFC000"/>
                </a:solidFill>
              </a:rPr>
              <a:t>do not cover </a:t>
            </a:r>
            <a:r>
              <a:rPr lang="en-GB" b="1" dirty="0"/>
              <a:t>the entire spectrum of UVA radiation</a:t>
            </a:r>
            <a:r>
              <a:rPr lang="en-GB" b="1" dirty="0" smtClean="0"/>
              <a:t>.</a:t>
            </a:r>
          </a:p>
          <a:p>
            <a:pPr>
              <a:buFont typeface="Wingdings" panose="05000000000000000000" pitchFamily="2" charset="2"/>
              <a:buChar char="q"/>
            </a:pPr>
            <a:r>
              <a:rPr lang="en-GB" b="1" dirty="0" smtClean="0"/>
              <a:t> </a:t>
            </a:r>
            <a:r>
              <a:rPr lang="en-GB" b="1" dirty="0" smtClean="0">
                <a:solidFill>
                  <a:srgbClr val="FFC000"/>
                </a:solidFill>
              </a:rPr>
              <a:t>UVA</a:t>
            </a:r>
            <a:r>
              <a:rPr lang="en-GB" b="1" dirty="0" smtClean="0"/>
              <a:t> </a:t>
            </a:r>
            <a:r>
              <a:rPr lang="en-GB" b="1" dirty="0"/>
              <a:t>radiation is divided into </a:t>
            </a:r>
            <a:r>
              <a:rPr lang="en-GB" b="1" dirty="0">
                <a:solidFill>
                  <a:srgbClr val="FFC000"/>
                </a:solidFill>
              </a:rPr>
              <a:t>UVA I (340 to 400 nm) </a:t>
            </a:r>
            <a:r>
              <a:rPr lang="en-GB" b="1" dirty="0"/>
              <a:t>and </a:t>
            </a:r>
            <a:r>
              <a:rPr lang="en-GB" b="1" dirty="0">
                <a:solidFill>
                  <a:srgbClr val="FFC000"/>
                </a:solidFill>
              </a:rPr>
              <a:t>UVA II (320 to 340nm</a:t>
            </a:r>
            <a:r>
              <a:rPr lang="en-GB" b="1" dirty="0" smtClean="0">
                <a:solidFill>
                  <a:srgbClr val="FFC000"/>
                </a:solidFill>
              </a:rPr>
              <a:t>)</a:t>
            </a:r>
            <a:r>
              <a:rPr lang="en-GB" b="1" dirty="0" smtClean="0"/>
              <a:t>.</a:t>
            </a:r>
          </a:p>
          <a:p>
            <a:pPr>
              <a:buFont typeface="Wingdings" panose="05000000000000000000" pitchFamily="2" charset="2"/>
              <a:buChar char="q"/>
            </a:pPr>
            <a:r>
              <a:rPr lang="en-GB" b="1" dirty="0" smtClean="0"/>
              <a:t> </a:t>
            </a:r>
            <a:r>
              <a:rPr lang="en-GB" b="1" dirty="0">
                <a:solidFill>
                  <a:srgbClr val="FFC000"/>
                </a:solidFill>
              </a:rPr>
              <a:t>Broad-spectrum sunscreens </a:t>
            </a:r>
            <a:r>
              <a:rPr lang="en-GB" b="1" dirty="0"/>
              <a:t>absorb UV radiation from </a:t>
            </a:r>
            <a:r>
              <a:rPr lang="en-GB" b="1" dirty="0">
                <a:solidFill>
                  <a:srgbClr val="FFC000"/>
                </a:solidFill>
              </a:rPr>
              <a:t>both</a:t>
            </a:r>
            <a:r>
              <a:rPr lang="en-GB" b="1" dirty="0"/>
              <a:t> the UVA and UVB portions.</a:t>
            </a:r>
            <a:endParaRPr lang="en-US" b="1" dirty="0"/>
          </a:p>
          <a:p>
            <a:endParaRPr lang="en-US" dirty="0"/>
          </a:p>
        </p:txBody>
      </p:sp>
    </p:spTree>
    <p:extLst>
      <p:ext uri="{BB962C8B-B14F-4D97-AF65-F5344CB8AC3E}">
        <p14:creationId xmlns:p14="http://schemas.microsoft.com/office/powerpoint/2010/main" val="90707716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2498</TotalTime>
  <Words>1369</Words>
  <Application>Microsoft Office PowerPoint</Application>
  <PresentationFormat>Widescreen</PresentationFormat>
  <Paragraphs>205</Paragraphs>
  <Slides>36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Arial Narrow</vt:lpstr>
      <vt:lpstr>Calibri</vt:lpstr>
      <vt:lpstr>Calibri Light</vt:lpstr>
      <vt:lpstr>Century Gothic</vt:lpstr>
      <vt:lpstr>Times New Roman</vt:lpstr>
      <vt:lpstr>Wingdings</vt:lpstr>
      <vt:lpstr>Wingdings 3</vt:lpstr>
      <vt:lpstr>Ion</vt:lpstr>
      <vt:lpstr>Sunscreens And Photoprotection  </vt:lpstr>
      <vt:lpstr>Indications </vt:lpstr>
      <vt:lpstr>PowerPoint Presentation</vt:lpstr>
      <vt:lpstr>PowerPoint Presentation</vt:lpstr>
      <vt:lpstr>Mechanism of Action </vt:lpstr>
      <vt:lpstr>PowerPoint Presentation</vt:lpstr>
      <vt:lpstr>PowerPoint Presentation</vt:lpstr>
      <vt:lpstr>PowerPoint Presentation</vt:lpstr>
      <vt:lpstr>PowerPoint Presentation</vt:lpstr>
      <vt:lpstr>UVB Blockers </vt:lpstr>
      <vt:lpstr>UVA Blockers  </vt:lpstr>
      <vt:lpstr>physical sunscreen</vt:lpstr>
      <vt:lpstr>PowerPoint Presentation</vt:lpstr>
      <vt:lpstr>PowerPoint Presentation</vt:lpstr>
      <vt:lpstr>Secondary photoprotection</vt:lpstr>
      <vt:lpstr>Administration </vt:lpstr>
      <vt:lpstr>PowerPoint Presentation</vt:lpstr>
      <vt:lpstr>PowerPoint Presentation</vt:lpstr>
      <vt:lpstr>PowerPoint Presentation</vt:lpstr>
      <vt:lpstr>PowerPoint Presentation</vt:lpstr>
      <vt:lpstr>PowerPoint Presentation</vt:lpstr>
      <vt:lpstr>Adverse Effects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Contraindications </vt:lpstr>
      <vt:lpstr>Monitoring </vt:lpstr>
      <vt:lpstr>PowerPoint Presentation</vt:lpstr>
      <vt:lpstr>Toxicity </vt:lpstr>
      <vt:lpstr>PowerPoint Presentation</vt:lpstr>
      <vt:lpstr>PowerPoint Presentation</vt:lpstr>
      <vt:lpstr>    با سپاس از توجهتون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sunscreens</dc:title>
  <dc:creator>Reza</dc:creator>
  <cp:lastModifiedBy>Reza</cp:lastModifiedBy>
  <cp:revision>41</cp:revision>
  <dcterms:created xsi:type="dcterms:W3CDTF">2020-07-24T09:23:41Z</dcterms:created>
  <dcterms:modified xsi:type="dcterms:W3CDTF">2020-08-09T06:38:44Z</dcterms:modified>
</cp:coreProperties>
</file>